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35"/>
  </p:notesMasterIdLst>
  <p:sldIdLst>
    <p:sldId id="257" r:id="rId2"/>
    <p:sldId id="308" r:id="rId3"/>
    <p:sldId id="309" r:id="rId4"/>
    <p:sldId id="282" r:id="rId5"/>
    <p:sldId id="314" r:id="rId6"/>
    <p:sldId id="283" r:id="rId7"/>
    <p:sldId id="259" r:id="rId8"/>
    <p:sldId id="284" r:id="rId9"/>
    <p:sldId id="296" r:id="rId10"/>
    <p:sldId id="261" r:id="rId11"/>
    <p:sldId id="260" r:id="rId12"/>
    <p:sldId id="286" r:id="rId13"/>
    <p:sldId id="263" r:id="rId14"/>
    <p:sldId id="316" r:id="rId15"/>
    <p:sldId id="317" r:id="rId16"/>
    <p:sldId id="319" r:id="rId17"/>
    <p:sldId id="318" r:id="rId18"/>
    <p:sldId id="320" r:id="rId19"/>
    <p:sldId id="321" r:id="rId20"/>
    <p:sldId id="290" r:id="rId21"/>
    <p:sldId id="300" r:id="rId22"/>
    <p:sldId id="274" r:id="rId23"/>
    <p:sldId id="294" r:id="rId24"/>
    <p:sldId id="295" r:id="rId25"/>
    <p:sldId id="301" r:id="rId26"/>
    <p:sldId id="322" r:id="rId27"/>
    <p:sldId id="313" r:id="rId28"/>
    <p:sldId id="323" r:id="rId29"/>
    <p:sldId id="277" r:id="rId30"/>
    <p:sldId id="278" r:id="rId31"/>
    <p:sldId id="279" r:id="rId32"/>
    <p:sldId id="280" r:id="rId33"/>
    <p:sldId id="281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182" autoAdjust="0"/>
  </p:normalViewPr>
  <p:slideViewPr>
    <p:cSldViewPr snapToGrid="0">
      <p:cViewPr varScale="1">
        <p:scale>
          <a:sx n="109" d="100"/>
          <a:sy n="109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3CBCF-3DC9-423D-8F7B-853A457C65F3}" type="datetimeFigureOut">
              <a:rPr lang="sv-SE" smtClean="0"/>
              <a:t>2022-09-21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6E73F-2D33-439E-9F42-FF1D7AA579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1275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5744A9C1-A24B-BADE-3769-43FEE75318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A99895-E4C3-43B1-8986-84245B059453}" type="slidenum">
              <a:rPr lang="sv-SE" altLang="sv-SE"/>
              <a:pPr>
                <a:spcBef>
                  <a:spcPct val="0"/>
                </a:spcBef>
              </a:pPr>
              <a:t>1</a:t>
            </a:fld>
            <a:endParaRPr lang="sv-SE" altLang="sv-SE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68285BFF-16FF-921E-6430-AE96763CBE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12B2139-26A7-B009-E0E4-AE79405B8C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altLang="sv-S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EA8B-B940-40B7-899D-79332FCCE8E8}" type="datetimeFigureOut">
              <a:rPr lang="sv-SE" smtClean="0"/>
              <a:t>2022-09-21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456C-7302-431A-90E8-8FFB3E8D79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800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EA8B-B940-40B7-899D-79332FCCE8E8}" type="datetimeFigureOut">
              <a:rPr lang="sv-SE" smtClean="0"/>
              <a:t>2022-09-21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456C-7302-431A-90E8-8FFB3E8D79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3930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EA8B-B940-40B7-899D-79332FCCE8E8}" type="datetimeFigureOut">
              <a:rPr lang="sv-SE" smtClean="0"/>
              <a:t>2022-09-21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456C-7302-431A-90E8-8FFB3E8D799D}" type="slidenum">
              <a:rPr lang="sv-SE" smtClean="0"/>
              <a:t>‹#›</a:t>
            </a:fld>
            <a:endParaRPr lang="sv-S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6637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EA8B-B940-40B7-899D-79332FCCE8E8}" type="datetimeFigureOut">
              <a:rPr lang="sv-SE" smtClean="0"/>
              <a:t>2022-09-21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456C-7302-431A-90E8-8FFB3E8D79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6155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EA8B-B940-40B7-899D-79332FCCE8E8}" type="datetimeFigureOut">
              <a:rPr lang="sv-SE" smtClean="0"/>
              <a:t>2022-09-21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456C-7302-431A-90E8-8FFB3E8D799D}" type="slidenum">
              <a:rPr lang="sv-SE" smtClean="0"/>
              <a:t>‹#›</a:t>
            </a:fld>
            <a:endParaRPr lang="sv-S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5162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EA8B-B940-40B7-899D-79332FCCE8E8}" type="datetimeFigureOut">
              <a:rPr lang="sv-SE" smtClean="0"/>
              <a:t>2022-09-21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456C-7302-431A-90E8-8FFB3E8D79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367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EA8B-B940-40B7-899D-79332FCCE8E8}" type="datetimeFigureOut">
              <a:rPr lang="sv-SE" smtClean="0"/>
              <a:t>2022-09-21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456C-7302-431A-90E8-8FFB3E8D79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3569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EA8B-B940-40B7-899D-79332FCCE8E8}" type="datetimeFigureOut">
              <a:rPr lang="sv-SE" smtClean="0"/>
              <a:t>2022-09-21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456C-7302-431A-90E8-8FFB3E8D79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8958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EA8B-B940-40B7-899D-79332FCCE8E8}" type="datetimeFigureOut">
              <a:rPr lang="sv-SE" smtClean="0"/>
              <a:t>2022-09-21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456C-7302-431A-90E8-8FFB3E8D79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8627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EA8B-B940-40B7-899D-79332FCCE8E8}" type="datetimeFigureOut">
              <a:rPr lang="sv-SE" smtClean="0"/>
              <a:t>2022-09-21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456C-7302-431A-90E8-8FFB3E8D79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9171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EA8B-B940-40B7-899D-79332FCCE8E8}" type="datetimeFigureOut">
              <a:rPr lang="sv-SE" smtClean="0"/>
              <a:t>2022-09-21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456C-7302-431A-90E8-8FFB3E8D79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0429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EA8B-B940-40B7-899D-79332FCCE8E8}" type="datetimeFigureOut">
              <a:rPr lang="sv-SE" smtClean="0"/>
              <a:t>2022-09-21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456C-7302-431A-90E8-8FFB3E8D79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7326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EA8B-B940-40B7-899D-79332FCCE8E8}" type="datetimeFigureOut">
              <a:rPr lang="sv-SE" smtClean="0"/>
              <a:t>2022-09-21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456C-7302-431A-90E8-8FFB3E8D79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68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EA8B-B940-40B7-899D-79332FCCE8E8}" type="datetimeFigureOut">
              <a:rPr lang="sv-SE" smtClean="0"/>
              <a:t>2022-09-21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456C-7302-431A-90E8-8FFB3E8D79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925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EA8B-B940-40B7-899D-79332FCCE8E8}" type="datetimeFigureOut">
              <a:rPr lang="sv-SE" smtClean="0"/>
              <a:t>2022-09-21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456C-7302-431A-90E8-8FFB3E8D79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7070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EA8B-B940-40B7-899D-79332FCCE8E8}" type="datetimeFigureOut">
              <a:rPr lang="sv-SE" smtClean="0"/>
              <a:t>2022-09-21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456C-7302-431A-90E8-8FFB3E8D79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441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5EA8B-B940-40B7-899D-79332FCCE8E8}" type="datetimeFigureOut">
              <a:rPr lang="sv-SE" smtClean="0"/>
              <a:t>2022-09-21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D9456C-7302-431A-90E8-8FFB3E8D79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059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mensforbundet.s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EC1DC3E-CD2B-3E06-DE3C-5AA2BBD94DC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sv-SE" altLang="sv-SE" sz="4400" dirty="0"/>
              <a:t>När glömska blir en sjukdom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E107B86-9963-A7AB-F02C-4C424FC769B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sv-SE" altLang="sv-SE" sz="2000" dirty="0"/>
              <a:t>2022-09-21</a:t>
            </a:r>
          </a:p>
          <a:p>
            <a:pPr algn="ctr" eaLnBrk="1" hangingPunct="1">
              <a:lnSpc>
                <a:spcPct val="80000"/>
              </a:lnSpc>
            </a:pPr>
            <a:r>
              <a:rPr lang="sv-SE" altLang="sv-SE" sz="2000" dirty="0"/>
              <a:t>Brita Eklund</a:t>
            </a:r>
          </a:p>
          <a:p>
            <a:pPr eaLnBrk="1" hangingPunct="1">
              <a:lnSpc>
                <a:spcPct val="80000"/>
              </a:lnSpc>
            </a:pPr>
            <a:endParaRPr lang="sv-SE" altLang="sv-SE" sz="20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2FC7E2E-115A-FAE7-C2FE-D0B2BEFB1F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 dirty="0"/>
              <a:t>Minnesutredning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33EDEEC-2E1E-E75F-B444-EE7CD6355E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sv-SE" altLang="sv-SE" sz="2400" dirty="0"/>
              <a:t>”Alla prover är bra” men det är ju något som inte stämmer</a:t>
            </a:r>
          </a:p>
          <a:p>
            <a:pPr eaLnBrk="1" hangingPunct="1">
              <a:lnSpc>
                <a:spcPct val="90000"/>
              </a:lnSpc>
            </a:pPr>
            <a:endParaRPr lang="sv-SE" altLang="sv-SE" sz="2400" b="1" i="1" u="sng" dirty="0"/>
          </a:p>
          <a:p>
            <a:pPr eaLnBrk="1" hangingPunct="1">
              <a:lnSpc>
                <a:spcPct val="90000"/>
              </a:lnSpc>
            </a:pPr>
            <a:r>
              <a:rPr lang="sv-SE" altLang="sv-SE" sz="2400" dirty="0"/>
              <a:t>Det finns inget enskilt prov som säger att någon har kognitiv svikt/demens  utan diagnos ställs genom symtom + avsaknad av annan sjukdom </a:t>
            </a:r>
          </a:p>
          <a:p>
            <a:pPr eaLnBrk="1" hangingPunct="1">
              <a:lnSpc>
                <a:spcPct val="90000"/>
              </a:lnSpc>
            </a:pPr>
            <a:endParaRPr lang="sv-SE" altLang="sv-SE" sz="2400" dirty="0"/>
          </a:p>
          <a:p>
            <a:pPr eaLnBrk="1" hangingPunct="1">
              <a:lnSpc>
                <a:spcPct val="90000"/>
              </a:lnSpc>
            </a:pPr>
            <a:r>
              <a:rPr lang="sv-SE" altLang="sv-SE" sz="2400" dirty="0"/>
              <a:t>Vid osäkerhet kan remiss skickas till specialist på minnesmottagning för utvidgad minnesutredning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95FD079-8F90-67E8-D5B6-6589EED97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2181" y="195264"/>
            <a:ext cx="7592036" cy="1462087"/>
          </a:xfrm>
        </p:spPr>
        <p:txBody>
          <a:bodyPr/>
          <a:lstStyle/>
          <a:p>
            <a:pPr eaLnBrk="1" hangingPunct="1"/>
            <a:r>
              <a:rPr lang="sv-SE" altLang="sv-SE" dirty="0"/>
              <a:t>Utvidgad minnesutredning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0E3E5A3-B932-BC09-8D08-AB72D1D08A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sv-SE" altLang="sv-SE" sz="2400" dirty="0"/>
              <a:t>Undersökning av ryggvätskan </a:t>
            </a:r>
          </a:p>
          <a:p>
            <a:pPr lvl="1" eaLnBrk="1" hangingPunct="1"/>
            <a:r>
              <a:rPr lang="sv-SE" altLang="sv-SE" sz="2400" dirty="0"/>
              <a:t>Proteiner </a:t>
            </a:r>
            <a:r>
              <a:rPr lang="sv-SE" altLang="sv-SE" sz="2400" dirty="0" err="1"/>
              <a:t>tau</a:t>
            </a:r>
            <a:r>
              <a:rPr lang="sv-SE" altLang="sv-SE" sz="2400" dirty="0"/>
              <a:t> och </a:t>
            </a:r>
            <a:r>
              <a:rPr lang="sv-SE" altLang="sv-SE" sz="2400" dirty="0" err="1"/>
              <a:t>betaamyloid</a:t>
            </a:r>
            <a:r>
              <a:rPr lang="sv-SE" altLang="sv-SE" sz="2400" dirty="0"/>
              <a:t> – uppvisar ett speciellt mönster vid Alzheimers sjukdom</a:t>
            </a:r>
          </a:p>
          <a:p>
            <a:endParaRPr lang="sv-SE" altLang="sv-SE" sz="2400" dirty="0"/>
          </a:p>
          <a:p>
            <a:r>
              <a:rPr lang="sv-SE" altLang="sv-SE" sz="2400" dirty="0"/>
              <a:t>MR – magnetkamera</a:t>
            </a:r>
          </a:p>
          <a:p>
            <a:r>
              <a:rPr lang="sv-SE" altLang="sv-SE" sz="2400" dirty="0"/>
              <a:t>Utförligare kognitiv testning (neuropsykolog)</a:t>
            </a:r>
          </a:p>
          <a:p>
            <a:endParaRPr lang="sv-SE" altLang="sv-SE" sz="2400" dirty="0"/>
          </a:p>
          <a:p>
            <a:r>
              <a:rPr lang="sv-SE" altLang="sv-SE" sz="2400" dirty="0"/>
              <a:t>PET-undersökning, där man kan se inlagringen av </a:t>
            </a:r>
            <a:r>
              <a:rPr lang="sv-SE" altLang="sv-SE" sz="2400" dirty="0" err="1"/>
              <a:t>betaamyloid</a:t>
            </a:r>
            <a:r>
              <a:rPr lang="sv-SE" altLang="sv-SE" sz="2400" dirty="0"/>
              <a:t> i hjärnan. Är aktuellt i endast ett fåtal fall, mest i forskningssyfte.</a:t>
            </a:r>
          </a:p>
          <a:p>
            <a:pPr lvl="1" eaLnBrk="1" hangingPunct="1"/>
            <a:endParaRPr lang="sv-SE" altLang="sv-SE" dirty="0"/>
          </a:p>
          <a:p>
            <a:pPr lvl="1" eaLnBrk="1" hangingPunct="1"/>
            <a:endParaRPr lang="sv-SE" altLang="sv-SE" dirty="0"/>
          </a:p>
          <a:p>
            <a:pPr lvl="1" eaLnBrk="1" hangingPunct="1"/>
            <a:endParaRPr lang="sv-SE" altLang="sv-SE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B4EEF6F-B22C-DD98-3D80-E7B0C66E72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 dirty="0"/>
              <a:t>Minnesutredning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9DF5671-8217-6BE8-3A72-F1E41B4192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v-SE" altLang="sv-SE" sz="2400" dirty="0"/>
              <a:t>Minnesutredningen ska</a:t>
            </a:r>
          </a:p>
          <a:p>
            <a:pPr eaLnBrk="1" hangingPunct="1"/>
            <a:endParaRPr lang="sv-SE" altLang="sv-SE" sz="2000" dirty="0"/>
          </a:p>
          <a:p>
            <a:pPr lvl="1" eaLnBrk="1" hangingPunct="1"/>
            <a:r>
              <a:rPr lang="sv-SE" altLang="sv-SE" sz="2400" dirty="0"/>
              <a:t>Utesluta/bekräfta annan sjukdom som kan ge kognitiv påverkan</a:t>
            </a:r>
          </a:p>
          <a:p>
            <a:pPr lvl="1" eaLnBrk="1" hangingPunct="1"/>
            <a:r>
              <a:rPr lang="sv-SE" altLang="sv-SE" sz="2400" dirty="0"/>
              <a:t>Fastställa typ av kognitiv sjukdom</a:t>
            </a:r>
          </a:p>
          <a:p>
            <a:pPr lvl="1" eaLnBrk="1" hangingPunct="1"/>
            <a:r>
              <a:rPr lang="sv-SE" altLang="sv-SE" sz="2400" dirty="0"/>
              <a:t>Är behandling med läkemedel till hjälp</a:t>
            </a:r>
          </a:p>
          <a:p>
            <a:pPr lvl="1" eaLnBrk="1" hangingPunct="1"/>
            <a:r>
              <a:rPr lang="sv-SE" altLang="sv-SE" sz="2400" dirty="0"/>
              <a:t>Klargöra behov av stöd. SIP ?</a:t>
            </a:r>
          </a:p>
          <a:p>
            <a:pPr lvl="1" eaLnBrk="1" hangingPunct="1"/>
            <a:endParaRPr lang="sv-SE" altLang="sv-SE" sz="3200" dirty="0"/>
          </a:p>
          <a:p>
            <a:pPr lvl="1" eaLnBrk="1" hangingPunct="1"/>
            <a:endParaRPr lang="sv-SE" altLang="sv-S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4704714-69F2-3583-9F59-00CAAAA91E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 dirty="0"/>
              <a:t>De vanligaste kognitiva sjukdomarna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3123CFC1-A1FB-8A76-7F52-F94DB668D3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v-SE" altLang="sv-SE" sz="2000" dirty="0"/>
              <a:t>Alzheimers sjukdom </a:t>
            </a:r>
          </a:p>
          <a:p>
            <a:pPr eaLnBrk="1" hangingPunct="1"/>
            <a:r>
              <a:rPr lang="sv-SE" altLang="sv-SE" sz="2000" dirty="0"/>
              <a:t>Blodkärlssjukdom (vaskulär sjukdom)</a:t>
            </a:r>
          </a:p>
          <a:p>
            <a:r>
              <a:rPr lang="sv-SE" altLang="sv-SE" sz="2000" dirty="0" err="1"/>
              <a:t>Lewykropps</a:t>
            </a:r>
            <a:r>
              <a:rPr lang="sv-SE" altLang="sv-SE" sz="2000" dirty="0"/>
              <a:t>-sjukdom</a:t>
            </a:r>
          </a:p>
          <a:p>
            <a:pPr eaLnBrk="1" hangingPunct="1"/>
            <a:r>
              <a:rPr lang="sv-SE" altLang="sv-SE" sz="2000" dirty="0"/>
              <a:t>Pannlobs-sjukdom </a:t>
            </a:r>
          </a:p>
          <a:p>
            <a:pPr eaLnBrk="1" hangingPunct="1"/>
            <a:endParaRPr lang="sv-SE" altLang="sv-SE" sz="2000" dirty="0"/>
          </a:p>
          <a:p>
            <a:r>
              <a:rPr lang="sv-SE" altLang="sv-SE" sz="2000" dirty="0"/>
              <a:t>Det är </a:t>
            </a:r>
            <a:r>
              <a:rPr lang="sv-SE" altLang="sv-SE" sz="2000" dirty="0">
                <a:solidFill>
                  <a:schemeClr val="tx1"/>
                </a:solidFill>
              </a:rPr>
              <a:t>olika</a:t>
            </a:r>
            <a:r>
              <a:rPr lang="sv-SE" altLang="sv-SE" sz="2000" dirty="0"/>
              <a:t> sjukdomar som ger </a:t>
            </a:r>
            <a:r>
              <a:rPr lang="sv-SE" altLang="sv-SE" sz="2000" dirty="0">
                <a:solidFill>
                  <a:schemeClr val="tx1"/>
                </a:solidFill>
              </a:rPr>
              <a:t>olika</a:t>
            </a:r>
            <a:r>
              <a:rPr lang="sv-SE" altLang="sv-SE" sz="2000" dirty="0"/>
              <a:t> symtom </a:t>
            </a:r>
          </a:p>
          <a:p>
            <a:pPr eaLnBrk="1" hangingPunct="1"/>
            <a:endParaRPr lang="sv-SE" altLang="sv-SE" sz="2000" dirty="0"/>
          </a:p>
          <a:p>
            <a:pPr eaLnBrk="1" hangingPunct="1"/>
            <a:endParaRPr lang="sv-SE" altLang="sv-SE" sz="2000" dirty="0"/>
          </a:p>
          <a:p>
            <a:pPr eaLnBrk="1" hangingPunct="1"/>
            <a:endParaRPr lang="sv-SE" altLang="sv-SE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B545AC-1599-C268-37F5-B394AD7E6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Alzheimers sjukdom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1FBBA1B6-A20C-5A5F-B440-A0F66462C4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032" y="1995854"/>
            <a:ext cx="9675828" cy="413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31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230492-57C3-AE23-C3BA-898201061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Vaskulär sjukdom - kärlskador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F6E32725-A126-B70C-5E64-2C93502CB2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380" y="2160588"/>
            <a:ext cx="8058369" cy="4187458"/>
          </a:xfrm>
        </p:spPr>
      </p:pic>
    </p:spTree>
    <p:extLst>
      <p:ext uri="{BB962C8B-B14F-4D97-AF65-F5344CB8AC3E}">
        <p14:creationId xmlns:p14="http://schemas.microsoft.com/office/powerpoint/2010/main" val="537632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B39A17-D96E-3BFE-C24E-4FFDA70D6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err="1"/>
              <a:t>Pannlobsdsjukdom</a:t>
            </a:r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A21F3FE3-5524-050D-E80D-2478CB8FD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525" y="1828800"/>
            <a:ext cx="8638441" cy="4607169"/>
          </a:xfrm>
        </p:spPr>
      </p:pic>
    </p:spTree>
    <p:extLst>
      <p:ext uri="{BB962C8B-B14F-4D97-AF65-F5344CB8AC3E}">
        <p14:creationId xmlns:p14="http://schemas.microsoft.com/office/powerpoint/2010/main" val="1539205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CAC3B8-C416-2EAF-1A54-F0233DD7E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err="1"/>
              <a:t>Lewykroppssjukdom</a:t>
            </a:r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90E9B78F-B046-AF93-6F12-7A4CC4F937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495" y="2206773"/>
            <a:ext cx="8180305" cy="4176442"/>
          </a:xfrm>
        </p:spPr>
      </p:pic>
    </p:spTree>
    <p:extLst>
      <p:ext uri="{BB962C8B-B14F-4D97-AF65-F5344CB8AC3E}">
        <p14:creationId xmlns:p14="http://schemas.microsoft.com/office/powerpoint/2010/main" val="2577686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7AFBE0-5004-939B-E33A-2E69B9D2D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Flera sjukdomar samtidigt.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B4786A3B-745E-0AB9-84CE-8DE5A0642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421" y="2040154"/>
            <a:ext cx="7896456" cy="4492532"/>
          </a:xfrm>
        </p:spPr>
      </p:pic>
    </p:spTree>
    <p:extLst>
      <p:ext uri="{BB962C8B-B14F-4D97-AF65-F5344CB8AC3E}">
        <p14:creationId xmlns:p14="http://schemas.microsoft.com/office/powerpoint/2010/main" val="449121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034D3A-91D6-3B37-C03A-0E176B0D2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Varför drabbas den sjuka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05CCCCC2-7FB1-59BC-2BB6-5FA1848179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6192" y="2170528"/>
            <a:ext cx="6512054" cy="4230271"/>
          </a:xfrm>
        </p:spPr>
      </p:pic>
    </p:spTree>
    <p:extLst>
      <p:ext uri="{BB962C8B-B14F-4D97-AF65-F5344CB8AC3E}">
        <p14:creationId xmlns:p14="http://schemas.microsoft.com/office/powerpoint/2010/main" val="2435405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FF8EEF-432C-BB73-78B8-3BC6846A7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Kognition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36437FE-035F-E223-FE1D-CB79B53A7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Vår förmåga att ta in, bearbeta och använda information så att vår vardag fungerar. </a:t>
            </a:r>
          </a:p>
          <a:p>
            <a:endParaRPr lang="sv-SE" dirty="0"/>
          </a:p>
          <a:p>
            <a:r>
              <a:rPr lang="sv-SE" dirty="0"/>
              <a:t>Kognitiva förmågor:	</a:t>
            </a:r>
          </a:p>
          <a:p>
            <a:pPr lvl="1"/>
            <a:r>
              <a:rPr lang="sv-SE" dirty="0"/>
              <a:t>Uppmärksamhet – kunna sortera bland alla sinnesintryck</a:t>
            </a:r>
          </a:p>
          <a:p>
            <a:pPr lvl="1"/>
            <a:r>
              <a:rPr lang="sv-SE" dirty="0"/>
              <a:t>Exekutiva funktioner – planera, lösa problem, fatta beslut. Kräver initiativ, abstrakt tänkande, mm</a:t>
            </a:r>
          </a:p>
          <a:p>
            <a:pPr lvl="1"/>
            <a:r>
              <a:rPr lang="sv-SE" dirty="0"/>
              <a:t>Minne </a:t>
            </a:r>
          </a:p>
          <a:p>
            <a:pPr lvl="2"/>
            <a:r>
              <a:rPr lang="sv-SE" sz="1500" dirty="0"/>
              <a:t>Arbetsminne</a:t>
            </a:r>
          </a:p>
          <a:p>
            <a:pPr lvl="2"/>
            <a:r>
              <a:rPr lang="sv-SE" sz="1500" dirty="0"/>
              <a:t>Episodiskt minne – ta fram det vi upplevt</a:t>
            </a:r>
          </a:p>
          <a:p>
            <a:pPr lvl="2"/>
            <a:r>
              <a:rPr lang="sv-SE" sz="1500" dirty="0"/>
              <a:t>Semantiskt minne – plocka fram fakta</a:t>
            </a:r>
          </a:p>
          <a:p>
            <a:pPr lvl="2"/>
            <a:r>
              <a:rPr lang="sv-SE" sz="1500" dirty="0"/>
              <a:t>Procedurminne – minnas t.ex. att cykla, spela piano </a:t>
            </a:r>
            <a:r>
              <a:rPr lang="sv-SE" sz="1500" dirty="0" err="1"/>
              <a:t>etc</a:t>
            </a:r>
            <a:endParaRPr lang="sv-SE" sz="1500" dirty="0"/>
          </a:p>
        </p:txBody>
      </p:sp>
    </p:spTree>
    <p:extLst>
      <p:ext uri="{BB962C8B-B14F-4D97-AF65-F5344CB8AC3E}">
        <p14:creationId xmlns:p14="http://schemas.microsoft.com/office/powerpoint/2010/main" val="66199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D88AA3EE-9AB7-934A-DD2F-9E30645D88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 dirty="0"/>
              <a:t>”friskfaktorer” eller ”det som är bra för hjärtat är bra för hjärnan”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E82E35DE-E816-8777-845A-FB47E47904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v-SE" altLang="sv-SE" sz="2000" dirty="0"/>
              <a:t>Bra </a:t>
            </a:r>
            <a:r>
              <a:rPr lang="sv-SE" altLang="sv-SE" sz="2000" dirty="0">
                <a:solidFill>
                  <a:srgbClr val="FF0000"/>
                </a:solidFill>
              </a:rPr>
              <a:t>matvanor</a:t>
            </a:r>
            <a:r>
              <a:rPr lang="sv-SE" altLang="sv-SE" sz="2000" dirty="0"/>
              <a:t> – frukt, grönt, fisk, måttfullhet med alkohol</a:t>
            </a:r>
          </a:p>
          <a:p>
            <a:pPr eaLnBrk="1" hangingPunct="1"/>
            <a:r>
              <a:rPr lang="sv-SE" altLang="sv-SE" sz="2000" dirty="0">
                <a:solidFill>
                  <a:srgbClr val="FF0000"/>
                </a:solidFill>
              </a:rPr>
              <a:t>Fysisk aktivitet</a:t>
            </a:r>
            <a:r>
              <a:rPr lang="sv-SE" altLang="sv-SE" sz="2000" dirty="0"/>
              <a:t> – gärna promenader</a:t>
            </a:r>
          </a:p>
          <a:p>
            <a:pPr eaLnBrk="1" hangingPunct="1"/>
            <a:r>
              <a:rPr lang="sv-SE" altLang="sv-SE" sz="2000" dirty="0">
                <a:solidFill>
                  <a:srgbClr val="FF0000"/>
                </a:solidFill>
              </a:rPr>
              <a:t>Sluta</a:t>
            </a:r>
            <a:r>
              <a:rPr lang="sv-SE" altLang="sv-SE" sz="2000" dirty="0"/>
              <a:t> (aldrig börja) </a:t>
            </a:r>
            <a:r>
              <a:rPr lang="sv-SE" altLang="sv-SE" sz="2000" dirty="0">
                <a:solidFill>
                  <a:srgbClr val="FF0000"/>
                </a:solidFill>
              </a:rPr>
              <a:t>röka</a:t>
            </a:r>
          </a:p>
          <a:p>
            <a:pPr eaLnBrk="1" hangingPunct="1"/>
            <a:endParaRPr lang="sv-SE" altLang="sv-SE" sz="2000" dirty="0">
              <a:solidFill>
                <a:srgbClr val="FF0000"/>
              </a:solidFill>
            </a:endParaRPr>
          </a:p>
          <a:p>
            <a:pPr eaLnBrk="1" hangingPunct="1"/>
            <a:r>
              <a:rPr lang="sv-SE" altLang="sv-SE" sz="2000" dirty="0"/>
              <a:t>Kontrollera </a:t>
            </a:r>
            <a:r>
              <a:rPr lang="sv-SE" altLang="sv-SE" sz="2000" dirty="0">
                <a:solidFill>
                  <a:srgbClr val="FF0000"/>
                </a:solidFill>
              </a:rPr>
              <a:t>blodtryck, blodsocker</a:t>
            </a:r>
          </a:p>
          <a:p>
            <a:pPr eaLnBrk="1" hangingPunct="1"/>
            <a:r>
              <a:rPr lang="sv-SE" altLang="sv-SE" sz="2000" dirty="0"/>
              <a:t>Om du känner av att pulsen blir </a:t>
            </a:r>
            <a:r>
              <a:rPr lang="sv-SE" altLang="sv-SE" sz="2000" dirty="0">
                <a:solidFill>
                  <a:srgbClr val="FF0000"/>
                </a:solidFill>
              </a:rPr>
              <a:t>oregelbunden</a:t>
            </a:r>
            <a:r>
              <a:rPr lang="sv-SE" altLang="sv-SE" sz="2000" dirty="0"/>
              <a:t> – sök läkare</a:t>
            </a:r>
          </a:p>
          <a:p>
            <a:pPr eaLnBrk="1" hangingPunct="1"/>
            <a:endParaRPr lang="sv-SE" altLang="sv-SE" sz="2000" dirty="0"/>
          </a:p>
          <a:p>
            <a:pPr eaLnBrk="1" hangingPunct="1"/>
            <a:r>
              <a:rPr lang="sv-SE" altLang="sv-SE" sz="2000" dirty="0"/>
              <a:t>Sociala aktiviteter, stimulera hjärnan</a:t>
            </a:r>
          </a:p>
          <a:p>
            <a:pPr eaLnBrk="1" hangingPunct="1"/>
            <a:r>
              <a:rPr lang="sv-SE" altLang="sv-SE" sz="2000" dirty="0"/>
              <a:t>Undvika skallskador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ubrik 1">
            <a:extLst>
              <a:ext uri="{FF2B5EF4-FFF2-40B4-BE49-F238E27FC236}">
                <a16:creationId xmlns:a16="http://schemas.microsoft.com/office/drawing/2014/main" id="{F1A62EDA-D80C-0E50-ABC3-23079F261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altLang="sv-SE"/>
          </a:p>
        </p:txBody>
      </p:sp>
      <p:sp>
        <p:nvSpPr>
          <p:cNvPr id="34819" name="Platshållare för innehåll 2">
            <a:extLst>
              <a:ext uri="{FF2B5EF4-FFF2-40B4-BE49-F238E27FC236}">
                <a16:creationId xmlns:a16="http://schemas.microsoft.com/office/drawing/2014/main" id="{466E58A6-BE9A-29E2-0764-D4A6BC1FA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altLang="sv-SE" dirty="0"/>
              <a:t>(FINGER-studien) Studie om kost/motion och optimal behandling av blodtryck/kolesterol/diabetes visar skyddseffekt mot vaskulär sjukdom men varierande resultat avseende Alzheimers. </a:t>
            </a:r>
          </a:p>
          <a:p>
            <a:endParaRPr lang="sv-SE" altLang="sv-SE" dirty="0"/>
          </a:p>
          <a:p>
            <a:r>
              <a:rPr lang="sv-SE" altLang="sv-SE" dirty="0"/>
              <a:t>En studie på 200 000 Vasaloppsåkare jämförda med lika många i befolkningen</a:t>
            </a:r>
          </a:p>
          <a:p>
            <a:r>
              <a:rPr lang="sv-SE" altLang="sv-SE" dirty="0"/>
              <a:t>Resultat – fysisk aktivitet minskade risken för vaskulär sjukdom men i denna studie ingen skillnad för Alzheimers</a:t>
            </a:r>
          </a:p>
          <a:p>
            <a:endParaRPr lang="sv-SE" altLang="sv-SE" dirty="0"/>
          </a:p>
          <a:p>
            <a:r>
              <a:rPr lang="sv-SE" altLang="sv-SE" sz="1800" dirty="0"/>
              <a:t>man vet inte exakt vad som orsakar de primära demenssjukdomarna (annat än i de enstaka ärftliga fallen)</a:t>
            </a:r>
          </a:p>
          <a:p>
            <a:endParaRPr lang="sv-SE" altLang="sv-SE" dirty="0"/>
          </a:p>
          <a:p>
            <a:endParaRPr lang="sv-SE" altLang="sv-SE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CA44182F-BCBC-ADEB-6256-28359C2CB8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 dirty="0"/>
              <a:t>Behandling vid demenssjukdom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25055CF5-28C3-B7FB-CDFF-6F0073C39E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v-SE" altLang="sv-SE" sz="2800" dirty="0"/>
              <a:t>Diagnos 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sv-SE" dirty="0"/>
              <a:t>Information för ökad förståelse</a:t>
            </a:r>
          </a:p>
          <a:p>
            <a:pPr lvl="1" eaLnBrk="1" hangingPunct="1">
              <a:lnSpc>
                <a:spcPct val="90000"/>
              </a:lnSpc>
            </a:pPr>
            <a:endParaRPr lang="sv-SE" altLang="sv-SE" dirty="0"/>
          </a:p>
          <a:p>
            <a:pPr eaLnBrk="1" hangingPunct="1">
              <a:lnSpc>
                <a:spcPct val="90000"/>
              </a:lnSpc>
            </a:pPr>
            <a:r>
              <a:rPr lang="sv-SE" altLang="sv-SE" sz="2800" dirty="0"/>
              <a:t>God omvårdnad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sv-SE" altLang="sv-SE" dirty="0"/>
          </a:p>
          <a:p>
            <a:pPr eaLnBrk="1" hangingPunct="1">
              <a:lnSpc>
                <a:spcPct val="90000"/>
              </a:lnSpc>
            </a:pPr>
            <a:r>
              <a:rPr lang="sv-SE" altLang="sv-SE" sz="2800" dirty="0"/>
              <a:t>Läkemedel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sv-SE" dirty="0"/>
              <a:t>”Bromsmedicin” – för ökat välbefinnande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sv-SE" dirty="0"/>
              <a:t>Läkemedel för symtomlindring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ubrik 1">
            <a:extLst>
              <a:ext uri="{FF2B5EF4-FFF2-40B4-BE49-F238E27FC236}">
                <a16:creationId xmlns:a16="http://schemas.microsoft.com/office/drawing/2014/main" id="{33F1FB0D-5E70-D0CE-726E-6FA5FB8FB5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z="3600" dirty="0"/>
              <a:t>Läkemedel (”bromsmediciner”) vid Alzheimers sjukdom</a:t>
            </a:r>
          </a:p>
        </p:txBody>
      </p:sp>
      <p:sp>
        <p:nvSpPr>
          <p:cNvPr id="44035" name="Platshållare för innehåll 2">
            <a:extLst>
              <a:ext uri="{FF2B5EF4-FFF2-40B4-BE49-F238E27FC236}">
                <a16:creationId xmlns:a16="http://schemas.microsoft.com/office/drawing/2014/main" id="{97326A5C-03B8-150D-C04F-69584D2836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altLang="sv-SE" sz="2400" dirty="0"/>
              <a:t>Stimulerar </a:t>
            </a:r>
            <a:r>
              <a:rPr lang="sv-SE" altLang="sv-SE" sz="2400" dirty="0" err="1"/>
              <a:t>Acetylcholin</a:t>
            </a:r>
            <a:r>
              <a:rPr lang="sv-SE" altLang="sv-SE" sz="2400" dirty="0"/>
              <a:t>, signalsubstans i hjärnan</a:t>
            </a:r>
          </a:p>
          <a:p>
            <a:pPr lvl="1"/>
            <a:r>
              <a:rPr lang="sv-SE" altLang="sv-SE" sz="2400" dirty="0" err="1"/>
              <a:t>Donepezil</a:t>
            </a:r>
            <a:r>
              <a:rPr lang="sv-SE" altLang="sv-SE" sz="2400" dirty="0"/>
              <a:t> (</a:t>
            </a:r>
            <a:r>
              <a:rPr lang="sv-SE" altLang="sv-SE" sz="2400" dirty="0" err="1"/>
              <a:t>Aricept</a:t>
            </a:r>
            <a:r>
              <a:rPr lang="sv-SE" altLang="sv-SE" sz="2400" dirty="0"/>
              <a:t>)</a:t>
            </a:r>
          </a:p>
          <a:p>
            <a:pPr lvl="1"/>
            <a:r>
              <a:rPr lang="sv-SE" altLang="sv-SE" sz="2400" dirty="0"/>
              <a:t>Rivastigmin (Exelon) </a:t>
            </a:r>
          </a:p>
          <a:p>
            <a:pPr lvl="1"/>
            <a:r>
              <a:rPr lang="sv-SE" altLang="sv-SE" sz="2400" dirty="0"/>
              <a:t>Galantamin (</a:t>
            </a:r>
            <a:r>
              <a:rPr lang="sv-SE" altLang="sv-SE" sz="2400" dirty="0" err="1"/>
              <a:t>Reminyl</a:t>
            </a:r>
            <a:r>
              <a:rPr lang="sv-SE" altLang="sv-SE" sz="2400" dirty="0"/>
              <a:t>)</a:t>
            </a:r>
          </a:p>
          <a:p>
            <a:pPr lvl="1"/>
            <a:endParaRPr lang="sv-SE" altLang="sv-SE" sz="2400" dirty="0"/>
          </a:p>
          <a:p>
            <a:r>
              <a:rPr lang="sv-SE" altLang="sv-SE" sz="2400" dirty="0"/>
              <a:t>Påverkar glutamat i hjärnan</a:t>
            </a:r>
          </a:p>
          <a:p>
            <a:pPr lvl="1"/>
            <a:r>
              <a:rPr lang="sv-SE" altLang="sv-SE" sz="2400" dirty="0" err="1"/>
              <a:t>Memantin</a:t>
            </a:r>
            <a:r>
              <a:rPr lang="sv-SE" altLang="sv-SE" sz="2400" dirty="0"/>
              <a:t> (</a:t>
            </a:r>
            <a:r>
              <a:rPr lang="sv-SE" altLang="sv-SE" sz="2400" dirty="0" err="1"/>
              <a:t>Ebixa</a:t>
            </a:r>
            <a:r>
              <a:rPr lang="sv-SE" altLang="sv-SE" sz="2400" dirty="0"/>
              <a:t>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ubrik 1">
            <a:extLst>
              <a:ext uri="{FF2B5EF4-FFF2-40B4-BE49-F238E27FC236}">
                <a16:creationId xmlns:a16="http://schemas.microsoft.com/office/drawing/2014/main" id="{8A2EF3A9-05E7-01CC-7403-9A83869F67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altLang="sv-SE" sz="3600" dirty="0"/>
              <a:t>Läkemedel</a:t>
            </a:r>
            <a:r>
              <a:rPr lang="sv-SE" altLang="sv-SE" sz="4000" dirty="0"/>
              <a:t> vid demenssymtom symtomlindring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1D6AF2B-0B53-8E1E-1A43-5645CA9E2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v-SE" dirty="0"/>
              <a:t>Depression – antidepressiva </a:t>
            </a:r>
          </a:p>
          <a:p>
            <a:pPr>
              <a:defRPr/>
            </a:pPr>
            <a:r>
              <a:rPr lang="sv-SE" dirty="0" err="1"/>
              <a:t>Irritibalitet</a:t>
            </a:r>
            <a:r>
              <a:rPr lang="sv-SE" dirty="0"/>
              <a:t> – antidepressiva </a:t>
            </a:r>
          </a:p>
          <a:p>
            <a:pPr>
              <a:defRPr/>
            </a:pPr>
            <a:r>
              <a:rPr lang="sv-SE" dirty="0"/>
              <a:t>Agitation, aggressivitet – </a:t>
            </a:r>
            <a:r>
              <a:rPr lang="sv-SE" dirty="0" err="1"/>
              <a:t>Memantin</a:t>
            </a:r>
            <a:endParaRPr lang="sv-SE" dirty="0"/>
          </a:p>
          <a:p>
            <a:pPr>
              <a:defRPr/>
            </a:pPr>
            <a:r>
              <a:rPr lang="sv-SE" dirty="0"/>
              <a:t>Psykotiska symtom/vanföreställningar – </a:t>
            </a:r>
            <a:r>
              <a:rPr lang="sv-SE" dirty="0" err="1"/>
              <a:t>neuroleptika</a:t>
            </a:r>
            <a:r>
              <a:rPr lang="sv-SE" dirty="0"/>
              <a:t> </a:t>
            </a:r>
          </a:p>
          <a:p>
            <a:pPr lvl="1">
              <a:defRPr/>
            </a:pPr>
            <a:r>
              <a:rPr lang="sv-SE" dirty="0"/>
              <a:t>Utvärdera – sätt ut om ej effekt – kort behandlingstid</a:t>
            </a:r>
          </a:p>
          <a:p>
            <a:pPr>
              <a:defRPr/>
            </a:pPr>
            <a:r>
              <a:rPr lang="sv-SE" dirty="0"/>
              <a:t>Ångest, oro – </a:t>
            </a:r>
            <a:r>
              <a:rPr lang="sv-SE" dirty="0" err="1"/>
              <a:t>ev</a:t>
            </a:r>
            <a:r>
              <a:rPr lang="sv-SE" dirty="0"/>
              <a:t> </a:t>
            </a:r>
            <a:r>
              <a:rPr lang="sv-SE" dirty="0" err="1"/>
              <a:t>bensodiazepin</a:t>
            </a:r>
            <a:r>
              <a:rPr lang="sv-SE" dirty="0"/>
              <a:t> (</a:t>
            </a:r>
            <a:r>
              <a:rPr lang="sv-SE" dirty="0" err="1"/>
              <a:t>Oxascand</a:t>
            </a:r>
            <a:r>
              <a:rPr lang="sv-SE" dirty="0"/>
              <a:t>)</a:t>
            </a:r>
          </a:p>
          <a:p>
            <a:pPr lvl="1">
              <a:defRPr/>
            </a:pPr>
            <a:r>
              <a:rPr lang="sv-SE" dirty="0"/>
              <a:t>Utvärdera – sätt ut om ej effekt – kort behandlingstid</a:t>
            </a:r>
          </a:p>
          <a:p>
            <a:pPr marL="400050" lvl="1" indent="0">
              <a:buNone/>
              <a:defRPr/>
            </a:pPr>
            <a:endParaRPr lang="sv-SE" sz="2000" dirty="0"/>
          </a:p>
          <a:p>
            <a:pPr>
              <a:defRPr/>
            </a:pPr>
            <a:r>
              <a:rPr lang="sv-SE" sz="2200" dirty="0"/>
              <a:t>Läkemedel löser INTE alla problem</a:t>
            </a:r>
          </a:p>
          <a:p>
            <a:pPr>
              <a:defRPr/>
            </a:pPr>
            <a:endParaRPr lang="sv-SE" dirty="0"/>
          </a:p>
          <a:p>
            <a:pPr>
              <a:defRPr/>
            </a:pPr>
            <a:endParaRPr lang="sv-SE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ubrik 1">
            <a:extLst>
              <a:ext uri="{FF2B5EF4-FFF2-40B4-BE49-F238E27FC236}">
                <a16:creationId xmlns:a16="http://schemas.microsoft.com/office/drawing/2014/main" id="{25B5EF4C-17D2-A009-3E80-F9A9C4EEB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Framtidens läkemedel?</a:t>
            </a:r>
          </a:p>
        </p:txBody>
      </p:sp>
      <p:sp>
        <p:nvSpPr>
          <p:cNvPr id="47107" name="Platshållare för innehåll 2">
            <a:extLst>
              <a:ext uri="{FF2B5EF4-FFF2-40B4-BE49-F238E27FC236}">
                <a16:creationId xmlns:a16="http://schemas.microsoft.com/office/drawing/2014/main" id="{5256C9DF-6FD0-F168-F9B4-18DE87AA8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v-SE" altLang="sv-SE" dirty="0"/>
              <a:t>Framtidsutsikter Alzheimers sjukdom:</a:t>
            </a:r>
          </a:p>
          <a:p>
            <a:pPr lvl="1" eaLnBrk="1" hangingPunct="1"/>
            <a:r>
              <a:rPr lang="sv-SE" altLang="sv-SE" dirty="0"/>
              <a:t>Tidig diagnostik – undersökning av blodprov -</a:t>
            </a:r>
            <a:r>
              <a:rPr lang="sv-SE" dirty="0"/>
              <a:t> biomarkör för Alzheimers sjukdom – Tau - som kan synas kanske 20-30 år innan symtomdebut. </a:t>
            </a:r>
            <a:endParaRPr lang="sv-SE" altLang="sv-SE" dirty="0"/>
          </a:p>
          <a:p>
            <a:pPr lvl="1" eaLnBrk="1" hangingPunct="1"/>
            <a:endParaRPr lang="sv-SE" altLang="sv-SE" dirty="0"/>
          </a:p>
          <a:p>
            <a:r>
              <a:rPr lang="sv-SE" altLang="sv-SE" dirty="0"/>
              <a:t>Antikroppsbehandling</a:t>
            </a:r>
          </a:p>
          <a:p>
            <a:pPr lvl="1"/>
            <a:r>
              <a:rPr lang="sv-SE" altLang="sv-SE" dirty="0"/>
              <a:t>Syftet är att rensa bort </a:t>
            </a:r>
            <a:r>
              <a:rPr lang="sv-SE" altLang="sv-SE" dirty="0" err="1"/>
              <a:t>betaamyloid</a:t>
            </a:r>
            <a:r>
              <a:rPr lang="sv-SE" altLang="sv-SE" dirty="0"/>
              <a:t> och därmed den ”giftiga” effekten på nervcellerna</a:t>
            </a:r>
          </a:p>
          <a:p>
            <a:pPr lvl="1"/>
            <a:r>
              <a:rPr lang="sv-SE" altLang="sv-SE" dirty="0"/>
              <a:t>Ett preparat har godkänts i USA, men inte i Europa.</a:t>
            </a:r>
          </a:p>
          <a:p>
            <a:pPr lvl="1"/>
            <a:r>
              <a:rPr lang="sv-SE" altLang="sv-SE" dirty="0"/>
              <a:t>Kan förvisso ta bort </a:t>
            </a:r>
            <a:r>
              <a:rPr lang="sv-SE" altLang="sv-SE" dirty="0" err="1"/>
              <a:t>betaamyloid</a:t>
            </a:r>
            <a:r>
              <a:rPr lang="sv-SE" altLang="sv-SE" dirty="0"/>
              <a:t>, men symtommässigt tveksamma resultat. 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49569B3-C8F3-09F1-2E23-1DFE2BA00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80" y="523875"/>
            <a:ext cx="9420225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09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B9F244-6CB1-490C-98B6-8857AD961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Framtidens läkemedel?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4177597-E2A5-4B68-802C-63F69D0FE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Tre pågående studier med antikroppsbehandling mot </a:t>
            </a:r>
            <a:r>
              <a:rPr lang="sv-SE" dirty="0" err="1"/>
              <a:t>betaamyloid</a:t>
            </a:r>
            <a:r>
              <a:rPr lang="sv-SE" dirty="0"/>
              <a:t>. </a:t>
            </a:r>
          </a:p>
          <a:p>
            <a:r>
              <a:rPr lang="sv-SE" dirty="0"/>
              <a:t>Färdiga för utvärdering inom kort, kanske i år.</a:t>
            </a:r>
          </a:p>
          <a:p>
            <a:endParaRPr lang="sv-SE" dirty="0"/>
          </a:p>
          <a:p>
            <a:r>
              <a:rPr lang="sv-SE" dirty="0"/>
              <a:t>Problemet är att man studerat patienter med symtom där man kan misstänka att sjukdomen börjat 10-20-30 år tidigare och kanske redan har skadat hjärnan.</a:t>
            </a:r>
          </a:p>
          <a:p>
            <a:endParaRPr lang="sv-SE" dirty="0"/>
          </a:p>
          <a:p>
            <a:r>
              <a:rPr lang="sv-SE" dirty="0"/>
              <a:t>Drömmen är att läkemedlet kan tas redan innan man får symtom!!! Eller i ett mycket tidigt skede.</a:t>
            </a:r>
          </a:p>
        </p:txBody>
      </p:sp>
    </p:spTree>
    <p:extLst>
      <p:ext uri="{BB962C8B-B14F-4D97-AF65-F5344CB8AC3E}">
        <p14:creationId xmlns:p14="http://schemas.microsoft.com/office/powerpoint/2010/main" val="28587106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55D8C0-60C9-125C-310F-1B89F014F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Framtidsvision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DFFDB4-F3C8-C907-4A28-58B597C02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Studier har lett fram till möjlighet att med tidigt blodprov – analys av </a:t>
            </a:r>
            <a:r>
              <a:rPr lang="sv-SE" dirty="0" err="1"/>
              <a:t>tau</a:t>
            </a:r>
            <a:r>
              <a:rPr lang="sv-SE" dirty="0"/>
              <a:t> – i kombination med kognitiva tester – kunna förutsäga vem som kommer att utveckla Alzheimers sjukdom. Redan vid lindriga symtom. </a:t>
            </a:r>
          </a:p>
          <a:p>
            <a:r>
              <a:rPr lang="sv-SE" dirty="0"/>
              <a:t>Sätta in sjukdomspåverkande behandling INNAN </a:t>
            </a:r>
            <a:r>
              <a:rPr lang="sv-SE" dirty="0" err="1"/>
              <a:t>betaamyloid</a:t>
            </a:r>
            <a:r>
              <a:rPr lang="sv-SE" dirty="0"/>
              <a:t> börjat påverka hjärnan. Studier ska starta inom kort.</a:t>
            </a:r>
          </a:p>
          <a:p>
            <a:endParaRPr lang="sv-SE" dirty="0"/>
          </a:p>
          <a:p>
            <a:r>
              <a:rPr lang="sv-SE" dirty="0"/>
              <a:t>Screening i primärvård.</a:t>
            </a:r>
          </a:p>
          <a:p>
            <a:r>
              <a:rPr lang="sv-SE" dirty="0"/>
              <a:t>Verifiera diagnos på minnesmottagning</a:t>
            </a:r>
          </a:p>
          <a:p>
            <a:r>
              <a:rPr lang="sv-SE" dirty="0"/>
              <a:t>Sätta in behandling </a:t>
            </a:r>
          </a:p>
          <a:p>
            <a:endParaRPr lang="sv-SE" dirty="0"/>
          </a:p>
          <a:p>
            <a:r>
              <a:rPr lang="sv-SE" dirty="0"/>
              <a:t>(MEN än så länge finns ingen behandling, så vill man veta…)</a:t>
            </a:r>
          </a:p>
        </p:txBody>
      </p:sp>
    </p:spTree>
    <p:extLst>
      <p:ext uri="{BB962C8B-B14F-4D97-AF65-F5344CB8AC3E}">
        <p14:creationId xmlns:p14="http://schemas.microsoft.com/office/powerpoint/2010/main" val="237427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E1E6598D-D360-D851-4C39-72BF440324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/>
              <a:t>Omvårdnad - Bemötande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A2F1FEC3-3CC6-CC4E-D986-93D99E2CA6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v-SE" altLang="sv-SE" dirty="0"/>
              <a:t>Förstå vad personen klarar av att göra. Se det friska. Undvik sånt den drabbade inte klarar</a:t>
            </a:r>
          </a:p>
          <a:p>
            <a:pPr eaLnBrk="1" hangingPunct="1"/>
            <a:endParaRPr lang="sv-SE" altLang="sv-SE" dirty="0"/>
          </a:p>
          <a:p>
            <a:pPr eaLnBrk="1" hangingPunct="1"/>
            <a:r>
              <a:rPr lang="sv-SE" altLang="sv-SE" dirty="0"/>
              <a:t>Vid svår sjukdom: den drabbade lever i nuet, inte igår eller i framtiden</a:t>
            </a:r>
          </a:p>
          <a:p>
            <a:pPr eaLnBrk="1" hangingPunct="1"/>
            <a:endParaRPr lang="sv-SE" altLang="sv-SE" dirty="0"/>
          </a:p>
          <a:p>
            <a:pPr eaLnBrk="1" hangingPunct="1"/>
            <a:r>
              <a:rPr lang="sv-SE" altLang="sv-SE" dirty="0"/>
              <a:t>Tänk på minnets långtidslager – prata gärna om gamla händelser</a:t>
            </a:r>
          </a:p>
          <a:p>
            <a:pPr eaLnBrk="1" hangingPunct="1"/>
            <a:endParaRPr lang="sv-SE" altLang="sv-SE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8C7B83-194C-FCFE-4865-A5C60C71F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kognition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CE8FC10-027C-5D99-C339-F2E00B90D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Kognitiva förmågor forts</a:t>
            </a:r>
          </a:p>
          <a:p>
            <a:pPr lvl="1"/>
            <a:r>
              <a:rPr lang="sv-SE" dirty="0"/>
              <a:t>Språk – läsa, skriva, </a:t>
            </a:r>
          </a:p>
          <a:p>
            <a:pPr lvl="1"/>
            <a:r>
              <a:rPr lang="sv-SE" dirty="0"/>
              <a:t>Rumsorientering – uppfatta riktningar och avstånd</a:t>
            </a:r>
          </a:p>
          <a:p>
            <a:pPr lvl="1"/>
            <a:r>
              <a:rPr lang="sv-SE" dirty="0"/>
              <a:t>Social förmåga</a:t>
            </a:r>
          </a:p>
          <a:p>
            <a:pPr lvl="1"/>
            <a:endParaRPr lang="sv-SE" dirty="0"/>
          </a:p>
          <a:p>
            <a:pPr lvl="1"/>
            <a:endParaRPr lang="sv-SE" dirty="0"/>
          </a:p>
          <a:p>
            <a:r>
              <a:rPr lang="sv-SE" dirty="0"/>
              <a:t>”Wiboms hand”</a:t>
            </a:r>
          </a:p>
        </p:txBody>
      </p:sp>
    </p:spTree>
    <p:extLst>
      <p:ext uri="{BB962C8B-B14F-4D97-AF65-F5344CB8AC3E}">
        <p14:creationId xmlns:p14="http://schemas.microsoft.com/office/powerpoint/2010/main" val="2024496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0132B50F-6FDF-E62A-F366-A504398BAE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/>
              <a:t>Omvårdnad - Bemötande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BDBB69BE-4C24-3D69-6557-FE4AE2339E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v-SE" altLang="sv-SE" dirty="0"/>
              <a:t>Stressa eller jäkta inte </a:t>
            </a:r>
          </a:p>
          <a:p>
            <a:pPr eaLnBrk="1" hangingPunct="1"/>
            <a:r>
              <a:rPr lang="sv-SE" altLang="sv-SE" dirty="0"/>
              <a:t>Prata med korta meningar</a:t>
            </a:r>
          </a:p>
          <a:p>
            <a:pPr eaLnBrk="1" hangingPunct="1"/>
            <a:r>
              <a:rPr lang="sv-SE" altLang="sv-SE" dirty="0"/>
              <a:t>En sak i taget</a:t>
            </a:r>
          </a:p>
          <a:p>
            <a:pPr eaLnBrk="1" hangingPunct="1"/>
            <a:endParaRPr lang="sv-SE" altLang="sv-SE" dirty="0"/>
          </a:p>
          <a:p>
            <a:r>
              <a:rPr lang="sv-SE" altLang="sv-SE" dirty="0"/>
              <a:t>All omvårdnad måste få ta tid</a:t>
            </a:r>
          </a:p>
          <a:p>
            <a:pPr eaLnBrk="1" hangingPunct="1"/>
            <a:endParaRPr lang="sv-SE" altLang="sv-SE" dirty="0"/>
          </a:p>
          <a:p>
            <a:pPr eaLnBrk="1" hangingPunct="1"/>
            <a:endParaRPr lang="sv-SE" altLang="sv-SE" dirty="0"/>
          </a:p>
          <a:p>
            <a:pPr eaLnBrk="1" hangingPunct="1"/>
            <a:r>
              <a:rPr lang="sv-SE" altLang="sv-SE" dirty="0"/>
              <a:t>Hjärnan vill ha roligt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D6D801B3-E4F1-03F4-80E6-8621265807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 dirty="0"/>
              <a:t>De anhörigas sjukdom - också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050F3013-BD24-0DBA-B6B6-730189E109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v-SE" altLang="sv-SE" sz="2000" dirty="0"/>
              <a:t>Tidigt – förnekande, diffus oro</a:t>
            </a:r>
          </a:p>
          <a:p>
            <a:pPr eaLnBrk="1" hangingPunct="1"/>
            <a:r>
              <a:rPr lang="sv-SE" altLang="sv-SE" sz="2000" dirty="0"/>
              <a:t>Sjukdomen fortskrider – den anhörige tar över allt mer – blir allt mer bunden</a:t>
            </a:r>
          </a:p>
          <a:p>
            <a:pPr eaLnBrk="1" hangingPunct="1"/>
            <a:r>
              <a:rPr lang="sv-SE" altLang="sv-SE" sz="2000" dirty="0"/>
              <a:t>Social isolering </a:t>
            </a:r>
          </a:p>
          <a:p>
            <a:pPr eaLnBrk="1" hangingPunct="1"/>
            <a:r>
              <a:rPr lang="sv-SE" altLang="sv-SE" sz="2000" dirty="0"/>
              <a:t>Ändrade roller:</a:t>
            </a:r>
          </a:p>
          <a:p>
            <a:pPr lvl="1" eaLnBrk="1" hangingPunct="1"/>
            <a:r>
              <a:rPr lang="sv-SE" altLang="sv-SE" sz="2000" dirty="0"/>
              <a:t>Bli ”mamma till sin mamma”</a:t>
            </a:r>
          </a:p>
          <a:p>
            <a:pPr lvl="1" eaLnBrk="1" hangingPunct="1"/>
            <a:r>
              <a:rPr lang="sv-SE" altLang="sv-SE" sz="2000" dirty="0"/>
              <a:t>Bli vårdare istället för make/a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A3C287F3-F5D3-EAA5-4039-958A0068EF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 dirty="0"/>
              <a:t>De anhörigas sjukdom - också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110F81DE-E366-4A30-D7CC-FBBBDC3590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v-SE" altLang="sv-SE" sz="2000" dirty="0"/>
              <a:t>Jag orkar inte längre</a:t>
            </a:r>
          </a:p>
          <a:p>
            <a:pPr eaLnBrk="1" hangingPunct="1"/>
            <a:r>
              <a:rPr lang="sv-SE" altLang="sv-SE" sz="2000" dirty="0"/>
              <a:t>Annat boende behövs – skuldkänslor</a:t>
            </a:r>
          </a:p>
          <a:p>
            <a:pPr eaLnBrk="1" hangingPunct="1"/>
            <a:r>
              <a:rPr lang="sv-SE" altLang="sv-SE" sz="2000" dirty="0"/>
              <a:t>Krisreaktion</a:t>
            </a:r>
          </a:p>
          <a:p>
            <a:pPr eaLnBrk="1" hangingPunct="1"/>
            <a:endParaRPr lang="sv-SE" altLang="sv-SE" sz="2000" dirty="0"/>
          </a:p>
          <a:p>
            <a:pPr eaLnBrk="1" hangingPunct="1"/>
            <a:r>
              <a:rPr lang="sv-SE" altLang="sv-SE" sz="2000" dirty="0"/>
              <a:t>Som anhörig måste man ta vara på sig själv  </a:t>
            </a:r>
          </a:p>
          <a:p>
            <a:pPr eaLnBrk="1" hangingPunct="1"/>
            <a:r>
              <a:rPr lang="sv-SE" altLang="sv-SE" sz="2000" dirty="0"/>
              <a:t>Humor – skratta tillsammans </a:t>
            </a:r>
          </a:p>
          <a:p>
            <a:pPr eaLnBrk="1" hangingPunct="1"/>
            <a:r>
              <a:rPr lang="sv-SE" altLang="sv-SE" sz="2000" dirty="0"/>
              <a:t>Njutningsfulla aktiviteter</a:t>
            </a:r>
          </a:p>
          <a:p>
            <a:pPr eaLnBrk="1" hangingPunct="1"/>
            <a:endParaRPr lang="sv-SE" altLang="sv-SE" sz="2000" dirty="0"/>
          </a:p>
          <a:p>
            <a:pPr eaLnBrk="1" hangingPunct="1"/>
            <a:r>
              <a:rPr lang="sv-SE" altLang="sv-SE" sz="2000" dirty="0"/>
              <a:t>Samtalsstöd (Rådet från Nina Gunke – våga ta emot hjälp.)</a:t>
            </a:r>
          </a:p>
          <a:p>
            <a:pPr eaLnBrk="1" hangingPunct="1"/>
            <a:endParaRPr lang="sv-SE" altLang="sv-SE" dirty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DC3E74E5-CE04-41C7-1B03-2C8064381E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 dirty="0"/>
              <a:t>Ytterligare information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F5D011FF-2DAE-5819-3E33-178CECF2A3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v-SE" altLang="sv-SE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demensforbundet.se</a:t>
            </a:r>
            <a:r>
              <a:rPr lang="sv-SE" altLang="sv-SE" dirty="0"/>
              <a:t>/Lerum</a:t>
            </a:r>
          </a:p>
          <a:p>
            <a:pPr eaLnBrk="1" hangingPunct="1"/>
            <a:endParaRPr lang="sv-SE" altLang="sv-SE" dirty="0"/>
          </a:p>
          <a:p>
            <a:r>
              <a:rPr lang="sv-SE" altLang="sv-SE" dirty="0"/>
              <a:t>Demenscentrum.se</a:t>
            </a:r>
          </a:p>
          <a:p>
            <a:pPr eaLnBrk="1" hangingPunct="1"/>
            <a:endParaRPr lang="sv-SE" altLang="sv-SE" dirty="0">
              <a:solidFill>
                <a:srgbClr val="FF0000"/>
              </a:solidFill>
            </a:endParaRPr>
          </a:p>
          <a:p>
            <a:pPr eaLnBrk="1" hangingPunct="1"/>
            <a:r>
              <a:rPr lang="sv-SE" altLang="sv-SE" dirty="0"/>
              <a:t>Kommunalt Anhörigstöd</a:t>
            </a:r>
          </a:p>
          <a:p>
            <a:pPr eaLnBrk="1" hangingPunct="1"/>
            <a:r>
              <a:rPr lang="sv-SE" altLang="sv-SE" dirty="0"/>
              <a:t>Demenssjuksköterska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>
            <a:extLst>
              <a:ext uri="{FF2B5EF4-FFF2-40B4-BE49-F238E27FC236}">
                <a16:creationId xmlns:a16="http://schemas.microsoft.com/office/drawing/2014/main" id="{67F64456-3C14-480D-9C24-C1C10506DE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 dirty="0"/>
              <a:t>När skall jag misstänka begynnande kognitiv svikt? När blir det demens?</a:t>
            </a:r>
          </a:p>
        </p:txBody>
      </p:sp>
      <p:sp>
        <p:nvSpPr>
          <p:cNvPr id="8195" name="Rectangle 1027">
            <a:extLst>
              <a:ext uri="{FF2B5EF4-FFF2-40B4-BE49-F238E27FC236}">
                <a16:creationId xmlns:a16="http://schemas.microsoft.com/office/drawing/2014/main" id="{D340A61F-5F85-D88E-FECE-2717C43BB3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sv-SE" altLang="sv-SE" dirty="0"/>
              <a:t>Vid kognitiv förändring där förändringen inte bara är tillfällig. Oavsett ålder.</a:t>
            </a:r>
          </a:p>
          <a:p>
            <a:pPr eaLnBrk="1" hangingPunct="1"/>
            <a:endParaRPr lang="sv-SE" altLang="sv-SE" dirty="0"/>
          </a:p>
          <a:p>
            <a:pPr eaLnBrk="1" hangingPunct="1"/>
            <a:r>
              <a:rPr lang="sv-SE" altLang="sv-SE" dirty="0"/>
              <a:t>När kan man tala om att den kognitiva svikten blivit sjukdom – demens?</a:t>
            </a:r>
          </a:p>
          <a:p>
            <a:pPr eaLnBrk="1" hangingPunct="1"/>
            <a:endParaRPr lang="sv-SE" altLang="sv-SE" dirty="0"/>
          </a:p>
          <a:p>
            <a:pPr eaLnBrk="1" hangingPunct="1"/>
            <a:r>
              <a:rPr lang="sv-SE" altLang="sv-SE" dirty="0"/>
              <a:t>Jo, när den kognitiva svikten gör att jag </a:t>
            </a:r>
            <a:r>
              <a:rPr lang="sv-SE" altLang="sv-SE" dirty="0">
                <a:solidFill>
                  <a:srgbClr val="FF0000"/>
                </a:solidFill>
              </a:rPr>
              <a:t>inte längre klarar mig självständigt</a:t>
            </a:r>
            <a:r>
              <a:rPr lang="sv-SE" altLang="sv-SE" dirty="0"/>
              <a:t>. </a:t>
            </a:r>
          </a:p>
          <a:p>
            <a:pPr eaLnBrk="1" hangingPunct="1"/>
            <a:endParaRPr lang="sv-SE" altLang="sv-SE" dirty="0"/>
          </a:p>
          <a:p>
            <a:pPr eaLnBrk="1" hangingPunct="1"/>
            <a:endParaRPr lang="sv-SE" altLang="sv-S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EE073559-DFBE-1D3F-C2E6-F45978C2F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72" y="1116623"/>
            <a:ext cx="8870821" cy="488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88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>
            <a:extLst>
              <a:ext uri="{FF2B5EF4-FFF2-40B4-BE49-F238E27FC236}">
                <a16:creationId xmlns:a16="http://schemas.microsoft.com/office/drawing/2014/main" id="{4D9E674B-2EEE-20A9-5B83-C1D9528A18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/>
              <a:t>Vart skall jag vända mig?</a:t>
            </a:r>
          </a:p>
        </p:txBody>
      </p:sp>
      <p:sp>
        <p:nvSpPr>
          <p:cNvPr id="9219" name="Rectangle 1027">
            <a:extLst>
              <a:ext uri="{FF2B5EF4-FFF2-40B4-BE49-F238E27FC236}">
                <a16:creationId xmlns:a16="http://schemas.microsoft.com/office/drawing/2014/main" id="{E9C321BF-205E-749D-B86C-0B917D78CC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v-SE" altLang="sv-SE" sz="2400" dirty="0"/>
              <a:t>I första hand skall du kontakta din vårdcentral där det görs en basal minnesutredning</a:t>
            </a:r>
          </a:p>
          <a:p>
            <a:pPr eaLnBrk="1" hangingPunct="1"/>
            <a:endParaRPr lang="sv-SE" altLang="sv-SE" sz="2400" dirty="0"/>
          </a:p>
          <a:p>
            <a:pPr eaLnBrk="1" hangingPunct="1"/>
            <a:r>
              <a:rPr lang="sv-SE" altLang="sv-SE" sz="2400" dirty="0"/>
              <a:t>Vid behov sänds remiss till minnesmottagning på sjukhus för utvidgad utredning</a:t>
            </a:r>
          </a:p>
          <a:p>
            <a:pPr eaLnBrk="1" hangingPunct="1"/>
            <a:endParaRPr lang="sv-SE" altLang="sv-S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BF049F3-62D3-EEB0-838D-031ACF2181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 dirty="0"/>
              <a:t>Basal minnesutredning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E366A7AB-839E-4EB1-DD7F-E160F76CC8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sv-SE" altLang="sv-SE" sz="2400" dirty="0"/>
              <a:t>Sjukhistoria – samtal även med anhörig</a:t>
            </a:r>
          </a:p>
          <a:p>
            <a:pPr eaLnBrk="1" hangingPunct="1">
              <a:lnSpc>
                <a:spcPct val="80000"/>
              </a:lnSpc>
            </a:pPr>
            <a:r>
              <a:rPr lang="sv-SE" altLang="sv-SE" sz="2400" dirty="0"/>
              <a:t>Kroppsundersökning</a:t>
            </a:r>
          </a:p>
          <a:p>
            <a:r>
              <a:rPr lang="sv-SE" altLang="sv-SE" sz="2400" dirty="0"/>
              <a:t>Röntgen (Datortomografi) av hjärnan – är det något annat?</a:t>
            </a:r>
          </a:p>
          <a:p>
            <a:pPr lvl="1" eaLnBrk="1" hangingPunct="1"/>
            <a:r>
              <a:rPr lang="sv-SE" altLang="sv-SE" sz="2400" dirty="0"/>
              <a:t>Hjärntumör</a:t>
            </a:r>
          </a:p>
          <a:p>
            <a:pPr lvl="1" eaLnBrk="1" hangingPunct="1"/>
            <a:r>
              <a:rPr lang="sv-SE" altLang="sv-SE" sz="2400" dirty="0"/>
              <a:t>Tidigare stroke</a:t>
            </a:r>
          </a:p>
          <a:p>
            <a:pPr eaLnBrk="1" hangingPunct="1">
              <a:lnSpc>
                <a:spcPct val="80000"/>
              </a:lnSpc>
            </a:pPr>
            <a:endParaRPr lang="sv-SE" altLang="sv-SE" sz="2400" dirty="0"/>
          </a:p>
          <a:p>
            <a:pPr eaLnBrk="1" hangingPunct="1">
              <a:lnSpc>
                <a:spcPct val="80000"/>
              </a:lnSpc>
            </a:pPr>
            <a:r>
              <a:rPr lang="sv-SE" altLang="sv-SE" sz="2400" dirty="0"/>
              <a:t>Blodprover och andra undersökningar för att finna/utesluta </a:t>
            </a:r>
            <a:r>
              <a:rPr lang="sv-SE" altLang="sv-SE" sz="2400" dirty="0">
                <a:solidFill>
                  <a:srgbClr val="FF0000"/>
                </a:solidFill>
              </a:rPr>
              <a:t>annan</a:t>
            </a:r>
            <a:r>
              <a:rPr lang="sv-SE" altLang="sv-SE" sz="2400" dirty="0"/>
              <a:t> sjukdom </a:t>
            </a:r>
          </a:p>
          <a:p>
            <a:pPr lvl="1" eaLnBrk="1" hangingPunct="1">
              <a:lnSpc>
                <a:spcPct val="80000"/>
              </a:lnSpc>
            </a:pPr>
            <a:r>
              <a:rPr lang="sv-SE" altLang="sv-SE" sz="2400" dirty="0"/>
              <a:t>Blodbrist, njur-,leversjukdom, diabetes, låg/hög ämnesomsättning, vitamin B12-brist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>
            <a:extLst>
              <a:ext uri="{FF2B5EF4-FFF2-40B4-BE49-F238E27FC236}">
                <a16:creationId xmlns:a16="http://schemas.microsoft.com/office/drawing/2014/main" id="{D610590C-CFE4-C611-3751-011F282722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 dirty="0"/>
              <a:t>Basal minnesutredning </a:t>
            </a:r>
          </a:p>
        </p:txBody>
      </p:sp>
      <p:sp>
        <p:nvSpPr>
          <p:cNvPr id="14339" name="Rectangle 1027">
            <a:extLst>
              <a:ext uri="{FF2B5EF4-FFF2-40B4-BE49-F238E27FC236}">
                <a16:creationId xmlns:a16="http://schemas.microsoft.com/office/drawing/2014/main" id="{226C2D17-06A4-2DCD-A89E-C7C4D881EB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v-SE" altLang="sv-SE" sz="2400" dirty="0"/>
              <a:t>Depression?</a:t>
            </a:r>
          </a:p>
          <a:p>
            <a:pPr eaLnBrk="1" hangingPunct="1"/>
            <a:r>
              <a:rPr lang="sv-SE" altLang="sv-SE" sz="2400" dirty="0"/>
              <a:t>Syn/hörselnedsättning?</a:t>
            </a:r>
          </a:p>
          <a:p>
            <a:pPr eaLnBrk="1" hangingPunct="1"/>
            <a:r>
              <a:rPr lang="sv-SE" altLang="sv-SE" sz="2400" dirty="0"/>
              <a:t>Läkemedelspåverkan?</a:t>
            </a:r>
          </a:p>
          <a:p>
            <a:pPr eaLnBrk="1" hangingPunct="1"/>
            <a:r>
              <a:rPr lang="sv-SE" altLang="sv-SE" sz="2400" dirty="0"/>
              <a:t>Alkohol?</a:t>
            </a:r>
          </a:p>
          <a:p>
            <a:pPr eaLnBrk="1" hangingPunct="1"/>
            <a:endParaRPr lang="sv-SE" altLang="sv-SE" sz="2400" dirty="0"/>
          </a:p>
          <a:p>
            <a:pPr eaLnBrk="1" hangingPunct="1"/>
            <a:r>
              <a:rPr lang="sv-SE" altLang="sv-SE" sz="2400" dirty="0"/>
              <a:t>Bedömning av kognitiva förmågor – Mini Mental Test mm, demenssjuksköterska, arbetsterapeut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Bildobjekt 2">
            <a:extLst>
              <a:ext uri="{FF2B5EF4-FFF2-40B4-BE49-F238E27FC236}">
                <a16:creationId xmlns:a16="http://schemas.microsoft.com/office/drawing/2014/main" id="{0C968F0E-1EF9-DAF6-0508-6A2FFF90B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986" y="0"/>
            <a:ext cx="538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sett">
  <a:themeElements>
    <a:clrScheme name="Faset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841</TotalTime>
  <Words>1064</Words>
  <Application>Microsoft Office PowerPoint</Application>
  <PresentationFormat>Bredbild</PresentationFormat>
  <Paragraphs>191</Paragraphs>
  <Slides>33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33</vt:i4>
      </vt:variant>
    </vt:vector>
  </HeadingPairs>
  <TitlesOfParts>
    <vt:vector size="38" baseType="lpstr">
      <vt:lpstr>Arial</vt:lpstr>
      <vt:lpstr>Calibri</vt:lpstr>
      <vt:lpstr>Trebuchet MS</vt:lpstr>
      <vt:lpstr>Wingdings 3</vt:lpstr>
      <vt:lpstr>Fasett</vt:lpstr>
      <vt:lpstr>När glömska blir en sjukdom</vt:lpstr>
      <vt:lpstr>Kognition </vt:lpstr>
      <vt:lpstr>kognition</vt:lpstr>
      <vt:lpstr>När skall jag misstänka begynnande kognitiv svikt? När blir det demens?</vt:lpstr>
      <vt:lpstr>PowerPoint-presentation</vt:lpstr>
      <vt:lpstr>Vart skall jag vända mig?</vt:lpstr>
      <vt:lpstr>Basal minnesutredning</vt:lpstr>
      <vt:lpstr>Basal minnesutredning </vt:lpstr>
      <vt:lpstr>PowerPoint-presentation</vt:lpstr>
      <vt:lpstr>Minnesutredning</vt:lpstr>
      <vt:lpstr>Utvidgad minnesutredning</vt:lpstr>
      <vt:lpstr>Minnesutredning</vt:lpstr>
      <vt:lpstr>De vanligaste kognitiva sjukdomarna</vt:lpstr>
      <vt:lpstr>Alzheimers sjukdom</vt:lpstr>
      <vt:lpstr>Vaskulär sjukdom - kärlskador</vt:lpstr>
      <vt:lpstr>Pannlobsdsjukdom</vt:lpstr>
      <vt:lpstr>Lewykroppssjukdom</vt:lpstr>
      <vt:lpstr>Flera sjukdomar samtidigt.</vt:lpstr>
      <vt:lpstr>Varför drabbas den sjuka</vt:lpstr>
      <vt:lpstr>”friskfaktorer” eller ”det som är bra för hjärtat är bra för hjärnan”</vt:lpstr>
      <vt:lpstr>PowerPoint-presentation</vt:lpstr>
      <vt:lpstr>Behandling vid demenssjukdom</vt:lpstr>
      <vt:lpstr>Läkemedel (”bromsmediciner”) vid Alzheimers sjukdom</vt:lpstr>
      <vt:lpstr>Läkemedel vid demenssymtom symtomlindring</vt:lpstr>
      <vt:lpstr>Framtidens läkemedel?</vt:lpstr>
      <vt:lpstr>PowerPoint-presentation</vt:lpstr>
      <vt:lpstr>Framtidens läkemedel?</vt:lpstr>
      <vt:lpstr>Framtidsvision</vt:lpstr>
      <vt:lpstr>Omvårdnad - Bemötande</vt:lpstr>
      <vt:lpstr>Omvårdnad - Bemötande</vt:lpstr>
      <vt:lpstr>De anhörigas sjukdom - också</vt:lpstr>
      <vt:lpstr>De anhörigas sjukdom - också</vt:lpstr>
      <vt:lpstr>Ytterligare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Demens</dc:title>
  <dc:creator>Brita Eklund</dc:creator>
  <cp:lastModifiedBy>Brita Eklund</cp:lastModifiedBy>
  <cp:revision>88</cp:revision>
  <dcterms:created xsi:type="dcterms:W3CDTF">2022-09-04T17:17:41Z</dcterms:created>
  <dcterms:modified xsi:type="dcterms:W3CDTF">2022-09-21T08:35:45Z</dcterms:modified>
</cp:coreProperties>
</file>