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0" r:id="rId1"/>
    <p:sldMasterId id="2147484703" r:id="rId2"/>
    <p:sldMasterId id="2147485397" r:id="rId3"/>
  </p:sldMasterIdLst>
  <p:notesMasterIdLst>
    <p:notesMasterId r:id="rId20"/>
  </p:notesMasterIdLst>
  <p:handoutMasterIdLst>
    <p:handoutMasterId r:id="rId21"/>
  </p:handoutMasterIdLst>
  <p:sldIdLst>
    <p:sldId id="348" r:id="rId4"/>
    <p:sldId id="359" r:id="rId5"/>
    <p:sldId id="360" r:id="rId6"/>
    <p:sldId id="354" r:id="rId7"/>
    <p:sldId id="352" r:id="rId8"/>
    <p:sldId id="353" r:id="rId9"/>
    <p:sldId id="351" r:id="rId10"/>
    <p:sldId id="357" r:id="rId11"/>
    <p:sldId id="356" r:id="rId12"/>
    <p:sldId id="350" r:id="rId13"/>
    <p:sldId id="349" r:id="rId14"/>
    <p:sldId id="336" r:id="rId15"/>
    <p:sldId id="339" r:id="rId16"/>
    <p:sldId id="355" r:id="rId17"/>
    <p:sldId id="361" r:id="rId18"/>
    <p:sldId id="344" r:id="rId19"/>
  </p:sldIdLst>
  <p:sldSz cx="9144000" cy="6858000" type="screen4x3"/>
  <p:notesSz cx="6858000" cy="994568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4BFD35-12F3-40AA-8F92-849EED54AAFD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3852" y="9446257"/>
            <a:ext cx="2972547" cy="497841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357592-96BB-45F9-8FFC-F7E1B96CA69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5945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947D15-4267-41B9-BB69-4EC21A0ABC1E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480" y="4723924"/>
            <a:ext cx="5487041" cy="4475798"/>
          </a:xfrm>
          <a:prstGeom prst="rect">
            <a:avLst/>
          </a:prstGeom>
        </p:spPr>
        <p:txBody>
          <a:bodyPr vert="horz" lIns="91870" tIns="45935" rIns="91870" bIns="45935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3852" y="9446257"/>
            <a:ext cx="2972547" cy="497841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1ADA02-14AD-4B9C-9E38-087340A9AA7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6932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29700" name="Platshållare för bildnummer 3"/>
          <p:cNvSpPr txBox="1">
            <a:spLocks noGrp="1"/>
          </p:cNvSpPr>
          <p:nvPr/>
        </p:nvSpPr>
        <p:spPr bwMode="auto">
          <a:xfrm>
            <a:off x="3883852" y="9446257"/>
            <a:ext cx="2972547" cy="49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0" tIns="45935" rIns="91870" bIns="4593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FECFE8A-C4F1-4580-A446-00DE2EC7C0F7}" type="slidenum">
              <a:rPr lang="sv-SE" altLang="sv-SE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6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ktangel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ak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ktangel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llips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Ellips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Ellips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Ellips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22" name="Platshållare fö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9C842-CFC3-4F3A-B12E-CF68B58B3372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23" name="Platshållare för sidfo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4" name="Platshållare för bild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17CE6-ECFB-43A2-B06D-E865E675D05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2607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7C0C3-D1B1-4E79-B919-629A69FCC609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CED78-0338-4899-8B54-EB37F6B2C18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049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C7D2-DACA-4AB3-AD76-7047319D7E64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AC0B-F95A-4F43-8B06-E8FA419F3D1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2138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C808C8-25BA-49C2-9CD0-FC0BD7F2F6CB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4F4059-199D-48E6-8D2E-BAC739B620C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27512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9F9A80-43ED-48F1-A921-C95175CE5ED5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1DA66E-C3E7-4EC9-B528-A6FD91AB50D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50740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401A7E-3A0D-4CA4-A881-E454620CE586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8977A5-6137-4573-A654-B3A35601BBF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42859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CB5778-640F-468D-B197-F5422F7EEAB6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A884B4B-173D-4128-8F4C-FD93E597440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8135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7E9E1A-9DDD-40A7-A8AC-34692C46BB17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1A8891-8AE2-4361-8895-B905981AA36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14691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364DBC-A865-48C7-9223-5EB5E0A9F6C7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B9B4D3-BB7D-41B5-A8AE-659D4B8BE95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80952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85A7CF-73AC-4C53-8810-8DA575C6D1DD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890A21-4F7E-4FDF-82E5-FC34E73F419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87739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CD04E97-E058-43AC-8AAB-13A9DE34A1C5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CC0438-93E2-4AC2-89D8-A290E408034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7969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EE761C-778F-473B-B613-C076DEE1F33D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bild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36C9-3C10-4DB2-B288-CD903E6CB5C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Platshållare för sidfot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7329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48078E-EED9-4CFE-8D9C-725AFFC2D396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55352A-F0A9-4E24-A5E3-4CFE930B5BC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47611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BA079A-A551-41DF-86B8-2CAD46B00B8F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16B1C2-3519-4DA8-B77F-13CC86208C1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42204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F9C7DF-D3DD-4B5F-9ED1-49ACE6A1DE8C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EAD261-43FA-498D-AF85-17D4864EF70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3769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3881438 h 2502"/>
                <a:gd name="T2" fmla="*/ 361950 w 860"/>
                <a:gd name="T3" fmla="*/ 3971925 h 2502"/>
                <a:gd name="T4" fmla="*/ 1365250 w 860"/>
                <a:gd name="T5" fmla="*/ 0 h 2502"/>
                <a:gd name="T6" fmla="*/ 984250 w 860"/>
                <a:gd name="T7" fmla="*/ 0 h 2502"/>
                <a:gd name="T8" fmla="*/ 0 w 860"/>
                <a:gd name="T9" fmla="*/ 3881438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361950 w 228"/>
              <a:gd name="T1" fmla="*/ 90488 h 57"/>
              <a:gd name="T2" fmla="*/ 0 w 228"/>
              <a:gd name="T3" fmla="*/ 0 h 57"/>
              <a:gd name="T4" fmla="*/ 352425 w 228"/>
              <a:gd name="T5" fmla="*/ 85725 h 57"/>
              <a:gd name="T6" fmla="*/ 361950 w 228"/>
              <a:gd name="T7" fmla="*/ 90488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61912 w 39"/>
              <a:gd name="T3" fmla="*/ 80963 h 51"/>
              <a:gd name="T4" fmla="*/ 4762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F368D-1123-4C9D-8EB5-9B995331E969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31A57-EE00-483D-A619-2BBB1454435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65538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36313-F65F-4BD1-AD6A-289213C23F2C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71725-69B8-4B5E-9F32-E12E8A36638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118996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36D7D-5CF4-42A0-BB37-4B84036ECC4A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14B3-3A6F-45B8-9F47-56D9AF6900C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003140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6376-41E6-499F-962A-1540BF070E1C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35A27-0D91-4D73-A036-3D7904422DA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36697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614A-7534-401A-A269-577E7420EDA5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F0421-7515-4C3D-B154-CF4FD6C2EDA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43786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FADD-F229-4AEA-BDB4-2B95793F8822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4DFCA-CAB5-474D-A163-09C9AA9C7A6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768595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5CE4-6D1C-4A89-8700-F123356D5D75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5DFD-C64B-45AF-9487-020A482FEEB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2524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ktangel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Ellips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Ellips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Ellips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llips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Ellips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ak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latshållare fö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E3DED1"/>
                </a:solidFill>
              </a:defRPr>
            </a:lvl1pPr>
          </a:lstStyle>
          <a:p>
            <a:pPr>
              <a:defRPr/>
            </a:pPr>
            <a:fld id="{FDB465F6-3B08-42F4-B15C-DCE28F980181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E3DED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2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91DA8-D7FF-49A1-8BB7-63B69C404D9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45805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D032-948D-4547-B620-B6096FF81E2B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7E7D-C00B-4188-8946-8E6E47CC5BA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35315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16C61-F58D-4459-8949-9BBD82DF8C88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1164B-F02E-49A2-AD41-567BF0A11B4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0605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7FF1-F968-4FC9-8D47-648FF03DEE1E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D34E1-2AD0-4B57-82F6-03232C69A31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398261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3D61-D78E-4EED-B41D-836FC859B144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A7904-CB12-4C71-A3B6-D333C57E529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885780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EF31-7F88-4176-A971-1CFDE544ECCF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DBCC-56F8-4E13-8175-3872BC33F0E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064278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E7FD-0EED-4140-92A6-C2458DDBE491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726F-F4FD-4F61-8592-12BCCD42C38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08698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E8E3-0474-4CAD-98F0-AA47D405FB79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5551-25C9-4176-B793-3A3C7C79511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036836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2091F-5473-4FAC-9962-4E13A0628CBF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FEA5-ED26-4350-A26A-6E43BD8386B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359758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EA1B-DD37-461C-AE8A-551DC5BE9C1D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03E28-E9F8-4196-8A9A-7F3C0FD951F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092012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C0E4-950A-4292-8F6A-8871832C8487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4F23-92AD-4556-B5A6-F928B9C1EE5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4792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19E11-FBC6-4E41-A287-2CFEA35808E5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49A6-B059-4AB7-9604-7E85348FEFC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4336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6AB7-3351-4DEC-BA20-974682A32707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8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4C9D0-42AC-44EC-BCAD-142E326EB95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0137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5EDC18-5F40-406F-89F3-8E85DC9EC0B7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4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44F1-113C-4B69-8A3D-3F95AC44D94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5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1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E05D-09BD-4E25-9FDB-DB4AD284CA9C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794D-7349-4E4C-AE73-D24F23654BD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7510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k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ak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ak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Rak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ak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CD94AB-EA2B-465C-814F-97F00E975048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13" name="Platshållare för bildnumm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1A30-491E-4845-83E6-D6410CE1F80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14" name="Platshållare för sidfot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0186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k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llips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ak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Rektangel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ak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ak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en-US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Platshållare fö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0C826C-BE0E-48A2-8F6F-341EDC4EAA7D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13" name="Platshållare för bildnumm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BBA9E-6B6F-45A7-A678-15A88BEEA7C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14" name="Platshållare för sidfo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4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28" name="Platshållare för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en-US" altLang="sv-SE" smtClean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rgbClr val="32323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83147D-D1B9-4ACC-A941-CBFC3F057761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rgbClr val="32323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Ra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4" name="Ra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408045-FE91-4718-B269-0E4072D9AA4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4" r:id="rId1"/>
    <p:sldLayoutId id="2147485515" r:id="rId2"/>
    <p:sldLayoutId id="2147485516" r:id="rId3"/>
    <p:sldLayoutId id="2147485496" r:id="rId4"/>
    <p:sldLayoutId id="2147485497" r:id="rId5"/>
    <p:sldLayoutId id="2147485517" r:id="rId6"/>
    <p:sldLayoutId id="2147485498" r:id="rId7"/>
    <p:sldLayoutId id="2147485518" r:id="rId8"/>
    <p:sldLayoutId id="2147485519" r:id="rId9"/>
    <p:sldLayoutId id="2147485499" r:id="rId10"/>
    <p:sldLayoutId id="21474855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436B004-C51D-43DF-814A-E26DA7385EDB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78B258-702F-4332-A9AE-2CC06744506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0" r:id="rId1"/>
    <p:sldLayoutId id="2147485521" r:id="rId2"/>
    <p:sldLayoutId id="2147485522" r:id="rId3"/>
    <p:sldLayoutId id="2147485523" r:id="rId4"/>
    <p:sldLayoutId id="2147485524" r:id="rId5"/>
    <p:sldLayoutId id="2147485525" r:id="rId6"/>
    <p:sldLayoutId id="2147485526" r:id="rId7"/>
    <p:sldLayoutId id="2147485527" r:id="rId8"/>
    <p:sldLayoutId id="2147485528" r:id="rId9"/>
    <p:sldLayoutId id="2147485529" r:id="rId10"/>
    <p:sldLayoutId id="21474855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3080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4972050 h 3333"/>
                <a:gd name="T2" fmla="*/ 0 w 676"/>
                <a:gd name="T3" fmla="*/ 5257800 h 3333"/>
                <a:gd name="T4" fmla="*/ 200025 w 676"/>
                <a:gd name="T5" fmla="*/ 5291138 h 3333"/>
                <a:gd name="T6" fmla="*/ 1073150 w 676"/>
                <a:gd name="T7" fmla="*/ 0 h 3333"/>
                <a:gd name="T8" fmla="*/ 815975 w 676"/>
                <a:gd name="T9" fmla="*/ 0 h 3333"/>
                <a:gd name="T10" fmla="*/ 0 w 676"/>
                <a:gd name="T11" fmla="*/ 4972050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  <a:endParaRPr lang="en-US" altLang="sv-SE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en-US" alt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2CF51D6-6050-4739-8223-566381D39C34}" type="datetimeFigureOut">
              <a:rPr lang="sv-SE"/>
              <a:pPr>
                <a:defRPr/>
              </a:pPr>
              <a:t>2016-06-09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1BA14AE-A01B-4A32-AA2C-1E78E56FC52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1" r:id="rId1"/>
    <p:sldLayoutId id="2147485532" r:id="rId2"/>
    <p:sldLayoutId id="2147485501" r:id="rId3"/>
    <p:sldLayoutId id="2147485502" r:id="rId4"/>
    <p:sldLayoutId id="2147485503" r:id="rId5"/>
    <p:sldLayoutId id="2147485504" r:id="rId6"/>
    <p:sldLayoutId id="2147485505" r:id="rId7"/>
    <p:sldLayoutId id="2147485506" r:id="rId8"/>
    <p:sldLayoutId id="2147485507" r:id="rId9"/>
    <p:sldLayoutId id="2147485508" r:id="rId10"/>
    <p:sldLayoutId id="2147485509" r:id="rId11"/>
    <p:sldLayoutId id="2147485533" r:id="rId12"/>
    <p:sldLayoutId id="2147485510" r:id="rId13"/>
    <p:sldLayoutId id="2147485534" r:id="rId14"/>
    <p:sldLayoutId id="2147485511" r:id="rId15"/>
    <p:sldLayoutId id="2147485512" r:id="rId16"/>
    <p:sldLayoutId id="2147485513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ubrik 1"/>
          <p:cNvSpPr>
            <a:spLocks noGrp="1"/>
          </p:cNvSpPr>
          <p:nvPr>
            <p:ph type="title"/>
          </p:nvPr>
        </p:nvSpPr>
        <p:spPr>
          <a:xfrm>
            <a:off x="971550" y="454025"/>
            <a:ext cx="5688013" cy="2038350"/>
          </a:xfrm>
        </p:spPr>
        <p:txBody>
          <a:bodyPr/>
          <a:lstStyle/>
          <a:p>
            <a:pPr algn="l" eaLnBrk="1" hangingPunct="1"/>
            <a:r>
              <a:rPr lang="sv-SE" altLang="sv-SE" smtClean="0">
                <a:ln>
                  <a:noFill/>
                </a:ln>
              </a:rPr>
              <a:t>Nationella riktlinjer för vård och omsorg vid demenssjukdom - 2010</a:t>
            </a:r>
          </a:p>
        </p:txBody>
      </p:sp>
      <p:sp>
        <p:nvSpPr>
          <p:cNvPr id="27651" name="Platshållare för text 2"/>
          <p:cNvSpPr>
            <a:spLocks noGrp="1"/>
          </p:cNvSpPr>
          <p:nvPr>
            <p:ph type="body" idx="1"/>
          </p:nvPr>
        </p:nvSpPr>
        <p:spPr>
          <a:xfrm>
            <a:off x="971550" y="2709863"/>
            <a:ext cx="3887788" cy="503237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sv-SE" altLang="sv-SE" sz="2400" smtClean="0"/>
              <a:t> Stöd för styrning och ledning</a:t>
            </a:r>
          </a:p>
        </p:txBody>
      </p:sp>
      <p:sp>
        <p:nvSpPr>
          <p:cNvPr id="27652" name="textruta 2"/>
          <p:cNvSpPr txBox="1">
            <a:spLocks noChangeArrowheads="1"/>
          </p:cNvSpPr>
          <p:nvPr/>
        </p:nvSpPr>
        <p:spPr bwMode="auto">
          <a:xfrm>
            <a:off x="1763713" y="5473700"/>
            <a:ext cx="738028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400" b="1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400" b="1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400" b="1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4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000" b="1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Sollefteå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400" b="1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400">
              <a:latin typeface="Arial" panose="020B0604020202020204" pitchFamily="34" charset="0"/>
            </a:endParaRPr>
          </a:p>
        </p:txBody>
      </p:sp>
      <p:pic>
        <p:nvPicPr>
          <p:cNvPr id="27653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38" y="766763"/>
            <a:ext cx="23368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898900"/>
            <a:ext cx="2520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ruta 2"/>
          <p:cNvSpPr txBox="1">
            <a:spLocks noChangeArrowheads="1"/>
          </p:cNvSpPr>
          <p:nvPr/>
        </p:nvSpPr>
        <p:spPr bwMode="auto">
          <a:xfrm>
            <a:off x="1763713" y="5994400"/>
            <a:ext cx="1893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2016-06-11</a:t>
            </a:r>
          </a:p>
        </p:txBody>
      </p:sp>
      <p:sp>
        <p:nvSpPr>
          <p:cNvPr id="27656" name="textruta 3"/>
          <p:cNvSpPr txBox="1">
            <a:spLocks noChangeArrowheads="1"/>
          </p:cNvSpPr>
          <p:nvPr/>
        </p:nvSpPr>
        <p:spPr bwMode="auto">
          <a:xfrm>
            <a:off x="323850" y="4156075"/>
            <a:ext cx="2246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600" b="1" i="1">
                <a:latin typeface="Arial" panose="020B0604020202020204" pitchFamily="34" charset="0"/>
              </a:rPr>
              <a:t>Föreläsare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1600" b="1" i="1">
                <a:latin typeface="Arial" panose="020B0604020202020204" pitchFamily="34" charset="0"/>
              </a:rPr>
              <a:t>Hans-Inge Lindeskov</a:t>
            </a:r>
          </a:p>
        </p:txBody>
      </p:sp>
      <p:sp>
        <p:nvSpPr>
          <p:cNvPr id="27657" name="textruta 2"/>
          <p:cNvSpPr txBox="1">
            <a:spLocks noChangeArrowheads="1"/>
          </p:cNvSpPr>
          <p:nvPr/>
        </p:nvSpPr>
        <p:spPr bwMode="auto">
          <a:xfrm>
            <a:off x="6278563" y="6488113"/>
            <a:ext cx="254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v-SE" altLang="sv-SE"/>
              <a:t>www.socialstyrelsen.se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5863" y="527050"/>
            <a:ext cx="6553200" cy="129381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v-SE" altLang="sv-SE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Förutsättningar för en god vård och omsorg</a:t>
            </a:r>
            <a:r>
              <a:rPr lang="sv-SE" alt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v-SE" alt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1042988" y="1820863"/>
            <a:ext cx="810101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1. Utredning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Personcentrerad omvårdnad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3. Multiprofessionellt  teamarbete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 Utbildning och handledning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5. Utredning och uppföljning efter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fastställd diagnos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sv-SE" altLang="sv-SE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sv-SE" altLang="sv-SE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ubrik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6337300" cy="1054100"/>
          </a:xfrm>
        </p:spPr>
        <p:txBody>
          <a:bodyPr/>
          <a:lstStyle/>
          <a:p>
            <a:pPr algn="l" eaLnBrk="1" hangingPunct="1"/>
            <a:r>
              <a:rPr lang="sv-SE" altLang="sv-SE" sz="3200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Förutsättningar för en god vård och omsorg</a:t>
            </a: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684213" y="1773238"/>
            <a:ext cx="84597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000">
                <a:latin typeface="Calibri" panose="020F0502020204030204" pitchFamily="34" charset="0"/>
              </a:rPr>
              <a:t> </a:t>
            </a: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Läkemedelsbehandling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7. Aktiviteter, fysisk träning och hjälpmedel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8. Dagverksamhet och särskilt boende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9. BPSD samt konfusion vid demenssymtom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Stöd till anhöriga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8363" y="377825"/>
            <a:ext cx="5903912" cy="1223963"/>
          </a:xfrm>
          <a:extLst/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v-SE" i="1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sv-SE" i="1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sv-SE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omvårdnad bygger på</a:t>
            </a:r>
            <a:r>
              <a:rPr lang="sv-SE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v-SE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sz="3600" i="1" dirty="0" smtClean="0">
                <a:solidFill>
                  <a:schemeClr val="accent1">
                    <a:satMod val="1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v-SE" sz="3600" i="1" dirty="0" smtClean="0">
                <a:solidFill>
                  <a:schemeClr val="accent1">
                    <a:satMod val="1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sz="3600" dirty="0" smtClean="0">
              <a:solidFill>
                <a:schemeClr val="accent1">
                  <a:satMod val="1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785813" y="1379538"/>
            <a:ext cx="5340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Personcentrerad omvårdnad</a:t>
            </a:r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776288" y="2038350"/>
            <a:ext cx="7915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Kunskap om normalt åldrande, demenssjukdomar och vård i livets slut</a:t>
            </a:r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819150" y="3321050"/>
            <a:ext cx="8259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Ett professionellt förhållningssätt</a:t>
            </a:r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776288" y="4140200"/>
            <a:ext cx="80438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Gott bemötande som vilar på en gemensam värdegrund för omvårdnaden</a:t>
            </a: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862013" y="5476875"/>
            <a:ext cx="79581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Palliativt arbetssätt med välbefinnande och livskvalitet som mål</a:t>
            </a:r>
            <a:b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2"/>
          <p:cNvSpPr>
            <a:spLocks noGrp="1"/>
          </p:cNvSpPr>
          <p:nvPr>
            <p:ph type="title"/>
          </p:nvPr>
        </p:nvSpPr>
        <p:spPr>
          <a:xfrm>
            <a:off x="971550" y="-242888"/>
            <a:ext cx="8713788" cy="1292226"/>
          </a:xfrm>
        </p:spPr>
        <p:txBody>
          <a:bodyPr/>
          <a:lstStyle/>
          <a:p>
            <a:pPr algn="l" eaLnBrk="1" hangingPunct="1"/>
            <a:r>
              <a:rPr lang="sv-SE" altLang="sv-SE" sz="3200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Personcentrerad omvårdnad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27088" y="1049338"/>
            <a:ext cx="8316912" cy="5400675"/>
          </a:xfrm>
        </p:spPr>
        <p:txBody>
          <a:bodyPr rtlCol="0">
            <a:normAutofit fontScale="25000" lnSpcReduction="20000"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rgbClr val="797B7E"/>
              </a:buClr>
              <a:buFont typeface="Wingdings 2" pitchFamily="18" charset="2"/>
              <a:buNone/>
              <a:defRPr/>
            </a:pPr>
            <a:endParaRPr lang="sv-SE" altLang="sv-SE" sz="9600" dirty="0" smtClean="0">
              <a:solidFill>
                <a:srgbClr val="43434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797B7E"/>
              </a:buClr>
              <a:buFont typeface="Arial"/>
              <a:buChar char="•"/>
              <a:defRPr/>
            </a:pPr>
            <a:r>
              <a:rPr lang="sv-SE" altLang="sv-SE" sz="1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Personen </a:t>
            </a:r>
            <a:r>
              <a:rPr lang="sv-SE" altLang="sv-SE" sz="1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inte demenssjukdomen (diagnosen) sätts i fokus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797B7E"/>
              </a:buClr>
              <a:buFont typeface="Arial"/>
              <a:buChar char="•"/>
              <a:defRPr/>
            </a:pPr>
            <a:r>
              <a:rPr lang="sv-SE" altLang="sv-SE" sz="1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Värnar om den demenssjukes självbestämmande och möjlighet till medbestämmande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v-SE" altLang="sv-SE" sz="1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den demenssjuke som en aktiv samarbetspartner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v-SE" altLang="sv-SE" sz="1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Bekräftar den demenssjuke i dennes upplevelse av världen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v-SE" altLang="sv-SE" sz="1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Strävar efter att involvera den demenssjukes sociala nätverk i vården och omsorgen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v-SE" altLang="sv-SE" sz="1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Försöker upprätthålla en relation till den demenssjuke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v-SE" altLang="sv-SE" sz="11200" b="1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v-SE" altLang="sv-SE" sz="112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9288" y="115888"/>
            <a:ext cx="7772400" cy="1143000"/>
          </a:xfrm>
        </p:spPr>
        <p:txBody>
          <a:bodyPr rtlCol="0">
            <a:normAutofit fontScale="90000"/>
          </a:bodyPr>
          <a:lstStyle/>
          <a:p>
            <a:pPr marL="342900" indent="-342900" algn="l" eaLnBrk="1" fontAlgn="auto" hangingPunct="1">
              <a:spcAft>
                <a:spcPts val="0"/>
              </a:spcAft>
              <a:defRPr/>
            </a:pPr>
            <a:r>
              <a:rPr lang="sv-SE" altLang="sv-SE" b="1" i="1" dirty="0" smtClean="0">
                <a:latin typeface="Calibri" pitchFamily="34" charset="0"/>
                <a:cs typeface="Arial" charset="0"/>
              </a:rPr>
              <a:t>    </a:t>
            </a:r>
            <a:r>
              <a:rPr lang="sv-SE" altLang="sv-SE" sz="3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Nationell Värdegrund</a:t>
            </a:r>
            <a:br>
              <a:rPr lang="sv-SE" altLang="sv-SE" sz="3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v-SE" altLang="sv-SE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grundläggande värderingar som uttrycks i lagstiftningen innebär att</a:t>
            </a: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492125" y="1208088"/>
            <a:ext cx="860425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Personer med demenssjukdom ska få sin integritet och sitt självbestämmande respekterat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 få tillgång till insatser på jämlika villkor och att insatserna är lättillgängliga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 få sina rättigheter respekterade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 får diskrimineras, till exempel uteslutas från vård och omsorg på grund av kön, etnicitet,  ålder eller diagnos.</a:t>
            </a:r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2700338" y="5805488"/>
            <a:ext cx="763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 kunna känna sig trygga</a:t>
            </a: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1981200"/>
          </a:xfrm>
        </p:spPr>
        <p:txBody>
          <a:bodyPr/>
          <a:lstStyle/>
          <a:p>
            <a:pPr algn="l"/>
            <a:r>
              <a:rPr lang="sv-S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Revidering av nationella riktlinjer för vård och omsorg vid demenssjukdom är just nu pågående</a:t>
            </a:r>
            <a:endParaRPr lang="sv-S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2667000"/>
            <a:ext cx="8532439" cy="3332816"/>
          </a:xfrm>
        </p:spPr>
        <p:txBody>
          <a:bodyPr/>
          <a:lstStyle/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Skall ses som </a:t>
            </a:r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töd för beslutsfattare inom hälso- och sjukvården och socialtjänsten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Remissversion beräknas klar november 2016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Reviderad version ut till verksamheter hösten 2017</a:t>
            </a:r>
          </a:p>
          <a:p>
            <a:r>
              <a:rPr lang="sv-S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Reviderade riktlinjer ersätter de befintliga</a:t>
            </a:r>
          </a:p>
        </p:txBody>
      </p:sp>
    </p:spTree>
    <p:extLst>
      <p:ext uri="{BB962C8B-B14F-4D97-AF65-F5344CB8AC3E}">
        <p14:creationId xmlns:p14="http://schemas.microsoft.com/office/powerpoint/2010/main" val="366510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00313" y="785813"/>
            <a:ext cx="5600700" cy="1214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2400" i="1" dirty="0" smtClean="0"/>
              <a:t>Den grekiske filosofen </a:t>
            </a:r>
            <a:r>
              <a:rPr lang="sv-SE" sz="2400" i="1" smtClean="0"/>
              <a:t>och läkaren Hippokrates </a:t>
            </a:r>
            <a:r>
              <a:rPr lang="sv-SE" sz="2400" i="1" dirty="0" smtClean="0"/>
              <a:t>beskrev vård enligt följande för ungefär 2500 år sedan </a:t>
            </a:r>
            <a:endParaRPr lang="sv-SE" sz="2400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>
          <a:xfrm>
            <a:off x="2500313" y="2571750"/>
            <a:ext cx="5715000" cy="300037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sz="2800" dirty="0" smtClean="0">
                <a:latin typeface="Book Antiqua" pitchFamily="18" charset="0"/>
              </a:rPr>
              <a:t>Att aldrig skada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sz="2800" dirty="0" smtClean="0">
                <a:latin typeface="Book Antiqua" pitchFamily="18" charset="0"/>
              </a:rPr>
              <a:t>Om möjligt bota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sz="2800" dirty="0" smtClean="0">
                <a:latin typeface="Book Antiqua" pitchFamily="18" charset="0"/>
              </a:rPr>
              <a:t>Att alltid trösta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sz="2800" dirty="0" smtClean="0">
                <a:latin typeface="Book Antiqua" pitchFamily="18" charset="0"/>
              </a:rPr>
              <a:t>Att alltid lindra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v-SE" dirty="0" smtClean="0"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sz="2000" dirty="0" smtClean="0">
                <a:latin typeface="Book Antiqua" pitchFamily="18" charset="0"/>
              </a:rPr>
              <a:t>Tack för att ni tog er tid att lyssna, ha nu en fortsatt bra dag och LEV VÄL 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v-SE" dirty="0" smtClean="0">
              <a:latin typeface="Book Antiqua" pitchFamily="18" charset="0"/>
            </a:endParaRPr>
          </a:p>
        </p:txBody>
      </p:sp>
      <p:pic>
        <p:nvPicPr>
          <p:cNvPr id="43012" name="Picture 4" descr="C:\Users\hanlin\AppData\Local\Microsoft\Windows\Temporary Internet Files\Content.IE5\UA9GCR3S\MC9003558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715000"/>
            <a:ext cx="140652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ruta 3"/>
          <p:cNvSpPr txBox="1">
            <a:spLocks noChangeArrowheads="1"/>
          </p:cNvSpPr>
          <p:nvPr/>
        </p:nvSpPr>
        <p:spPr bwMode="auto">
          <a:xfrm>
            <a:off x="2484438" y="5715000"/>
            <a:ext cx="2049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D36F07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6C0AA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DACA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ACA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ACA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ACA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ACA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>
                <a:latin typeface="Arial" panose="020B0604020202020204" pitchFamily="34" charset="0"/>
              </a:rPr>
              <a:t>Hans-Inge Lindeskov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>
                <a:latin typeface="Arial" panose="020B0604020202020204" pitchFamily="34" charset="0"/>
              </a:rPr>
              <a:t>070-778 77 50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>
                <a:latin typeface="Arial" panose="020B0604020202020204" pitchFamily="34" charset="0"/>
              </a:rPr>
              <a:t>hanslind49@gmail.com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tshållare för sidfot 4"/>
          <p:cNvSpPr txBox="1">
            <a:spLocks noGrp="1"/>
          </p:cNvSpPr>
          <p:nvPr/>
        </p:nvSpPr>
        <p:spPr bwMode="auto"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v-SE" altLang="sv-SE" sz="1200">
              <a:solidFill>
                <a:srgbClr val="69A5D2"/>
              </a:solidFill>
              <a:latin typeface="Trebuchet MS" panose="020B0603020202020204" pitchFamily="34" charset="0"/>
            </a:endParaRPr>
          </a:p>
        </p:txBody>
      </p:sp>
      <p:sp>
        <p:nvSpPr>
          <p:cNvPr id="28675" name="Platshållare för bildnummer 3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v-SE" altLang="sv-SE" sz="1200">
              <a:solidFill>
                <a:srgbClr val="95BCC2"/>
              </a:solidFill>
              <a:latin typeface="Constantia" panose="02030602050306030303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1375" y="-387350"/>
            <a:ext cx="4451350" cy="1271588"/>
          </a:xfrm>
        </p:spPr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v-SE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sv-SE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Demenssjukdom </a:t>
            </a:r>
            <a:endParaRPr lang="sv-SE" sz="3200" i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19250" y="1125538"/>
            <a:ext cx="7524750" cy="541813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v-SE" altLang="sv-S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Folksjukdom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sv-SE" altLang="sv-S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v-SE" altLang="sv-S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163 000 personer i Sverige</a:t>
            </a:r>
          </a:p>
          <a:p>
            <a:pPr marL="109537" indent="0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sv-SE" altLang="sv-SE" sz="28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v-SE" altLang="sv-S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25000 nyinsjuknade personer 2012</a:t>
            </a:r>
          </a:p>
          <a:p>
            <a:pPr marL="109537" indent="0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endParaRPr lang="sv-SE" altLang="sv-SE" sz="28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v-SE" altLang="sv-S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1-2% är under 65 år(ca 9-10000 personer)</a:t>
            </a:r>
          </a:p>
          <a:p>
            <a:pPr marL="109537" indent="0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sv-SE" altLang="sv-S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109537" indent="0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sv-SE" altLang="sv-S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30 % är över 85 år</a:t>
            </a:r>
          </a:p>
          <a:p>
            <a:pPr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sv-SE" altLang="sv-SE" dirty="0" smtClean="0"/>
          </a:p>
        </p:txBody>
      </p:sp>
      <p:sp>
        <p:nvSpPr>
          <p:cNvPr id="28678" name="textruta 5"/>
          <p:cNvSpPr txBox="1">
            <a:spLocks noChangeArrowheads="1"/>
          </p:cNvSpPr>
          <p:nvPr/>
        </p:nvSpPr>
        <p:spPr bwMode="auto">
          <a:xfrm>
            <a:off x="0" y="6572250"/>
            <a:ext cx="841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800" i="1">
                <a:solidFill>
                  <a:srgbClr val="000000"/>
                </a:solidFill>
                <a:latin typeface="Verdana" panose="020B0604030504040204" pitchFamily="34" charset="0"/>
              </a:rPr>
              <a:t>hanlin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ktangel 1"/>
          <p:cNvSpPr>
            <a:spLocks noChangeArrowheads="1"/>
          </p:cNvSpPr>
          <p:nvPr/>
        </p:nvSpPr>
        <p:spPr bwMode="auto">
          <a:xfrm>
            <a:off x="1187450" y="476250"/>
            <a:ext cx="78486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3260C"/>
              </a:buClr>
              <a:buSzPct val="130000"/>
              <a:buFont typeface="Wingdings" panose="05000000000000000000" pitchFamily="2" charset="2"/>
              <a:buChar char="Ø"/>
            </a:pPr>
            <a:r>
              <a:rPr lang="sv-SE" altLang="sv-SE" sz="2800">
                <a:solidFill>
                  <a:srgbClr val="404040"/>
                </a:solidFill>
                <a:latin typeface="Verdana" panose="020B0604030504040204" pitchFamily="34" charset="0"/>
              </a:rPr>
              <a:t>63 miljarder kronor, kommunerna står för 78 % av kostnaden för demensvården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3260C"/>
              </a:buClr>
              <a:buSzPct val="130000"/>
              <a:buFont typeface="Wingdings" panose="05000000000000000000" pitchFamily="2" charset="2"/>
              <a:buChar char="Ø"/>
            </a:pPr>
            <a:endParaRPr lang="sv-SE" altLang="sv-SE" sz="2800">
              <a:solidFill>
                <a:srgbClr val="404040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3260C"/>
              </a:buClr>
              <a:buSzPct val="130000"/>
              <a:buFont typeface="Wingdings" panose="05000000000000000000" pitchFamily="2" charset="2"/>
              <a:buChar char="Ø"/>
            </a:pPr>
            <a:r>
              <a:rPr lang="sv-SE" altLang="sv-SE" sz="2800">
                <a:solidFill>
                  <a:srgbClr val="404040"/>
                </a:solidFill>
                <a:latin typeface="Verdana" panose="020B0604030504040204" pitchFamily="34" charset="0"/>
              </a:rPr>
              <a:t>Informell vårdkostnad ytterligare minst       10 miljarder kronor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3260C"/>
              </a:buClr>
              <a:buSzPct val="130000"/>
              <a:buFont typeface="Wingdings" panose="05000000000000000000" pitchFamily="2" charset="2"/>
              <a:buChar char="Ø"/>
            </a:pPr>
            <a:endParaRPr lang="sv-SE" altLang="sv-SE" sz="2800">
              <a:solidFill>
                <a:srgbClr val="404040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3260C"/>
              </a:buClr>
              <a:buSzPct val="130000"/>
              <a:buFont typeface="Wingdings" panose="05000000000000000000" pitchFamily="2" charset="2"/>
              <a:buChar char="Ø"/>
            </a:pPr>
            <a:r>
              <a:rPr lang="sv-SE" altLang="sv-SE" sz="2800">
                <a:solidFill>
                  <a:srgbClr val="404040"/>
                </a:solidFill>
                <a:latin typeface="Verdana" panose="020B0604030504040204" pitchFamily="34" charset="0"/>
              </a:rPr>
              <a:t>Prognos för år 2050 ca 240 000 personer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3260C"/>
              </a:buClr>
              <a:buSzPct val="130000"/>
              <a:buFont typeface="Wingdings" panose="05000000000000000000" pitchFamily="2" charset="2"/>
              <a:buChar char="Ø"/>
            </a:pPr>
            <a:endParaRPr lang="sv-SE" altLang="sv-SE" sz="2800">
              <a:solidFill>
                <a:srgbClr val="404040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3260C"/>
              </a:buClr>
              <a:buSzPct val="130000"/>
              <a:buFont typeface="Wingdings" panose="05000000000000000000" pitchFamily="2" charset="2"/>
              <a:buChar char="Ø"/>
            </a:pPr>
            <a:r>
              <a:rPr lang="sv-SE" altLang="sv-SE" sz="2800">
                <a:solidFill>
                  <a:srgbClr val="404040"/>
                </a:solidFill>
                <a:latin typeface="Verdana" panose="020B0604030504040204" pitchFamily="34" charset="0"/>
              </a:rPr>
              <a:t>Men vi ska ha förhoppning om att  forskning bidrar till att lösa det så att situationen inte behöver uppstå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50" y="404813"/>
            <a:ext cx="7848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v-SE" altLang="sv-SE" sz="2800" b="1" i="1" dirty="0" smtClean="0"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sv-SE" altLang="sv-SE" sz="2800" b="1" i="1" dirty="0" smtClean="0">
                <a:latin typeface="Calibri" pitchFamily="34" charset="0"/>
                <a:ea typeface="+mn-ea"/>
                <a:cs typeface="Arial" charset="0"/>
              </a:rPr>
            </a:br>
            <a:r>
              <a:rPr lang="sv-SE" altLang="sv-SE" sz="3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Nationella </a:t>
            </a:r>
            <a:r>
              <a:rPr lang="sv-SE" altLang="sv-SE" sz="3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riktlinjer för vård och omsorg vid demenssjukdom 2010</a:t>
            </a:r>
            <a:br>
              <a:rPr lang="sv-SE" altLang="sv-SE" sz="3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1187450" y="1773238"/>
            <a:ext cx="795655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Stöd för styrning och ledning  inom kommuner, landsting och regioner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Rekommendationer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lang="sv-SE" altLang="sv-SE" sz="280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sv-SE" altLang="sv-SE" sz="28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Evidens och beprövad erfarenhet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Analyser av ekonomiska och organisatoriska konsekvenser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sv-SE" altLang="sv-SE" sz="28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Indikatorer för god vård och omsorg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ubrik 1"/>
          <p:cNvSpPr>
            <a:spLocks noGrp="1"/>
          </p:cNvSpPr>
          <p:nvPr>
            <p:ph type="title"/>
          </p:nvPr>
        </p:nvSpPr>
        <p:spPr>
          <a:xfrm>
            <a:off x="-107950" y="-242888"/>
            <a:ext cx="7772400" cy="1143001"/>
          </a:xfrm>
        </p:spPr>
        <p:txBody>
          <a:bodyPr/>
          <a:lstStyle/>
          <a:p>
            <a:pPr eaLnBrk="1" hangingPunct="1"/>
            <a:r>
              <a:rPr lang="sv-SE" altLang="sv-SE" sz="3200" b="1" i="1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Syftet med riktlinjerna</a:t>
            </a: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1019175" y="692150"/>
            <a:ext cx="81248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 kunskapsbaserade nationella rekommendationer om hur kommuner, landsting, regioner och privata och ideella vård- och omsorgsutförare </a:t>
            </a:r>
            <a:r>
              <a:rPr lang="sv-SE" altLang="sv-SE" u="sng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gemensamt</a:t>
            </a:r>
            <a:r>
              <a:rPr lang="sv-SE" altLang="sv-S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kan tillgodose behov av vård och omsorg för personer med demenssjukdom och deras anhöriga.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Riktlinjerna ska ha ett tydligt vårdgivare- och patientperspektiv.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Riktlinjerna ska stödja utvecklingen av vårdens och omsorgens kvalitet och </a:t>
            </a:r>
            <a:r>
              <a:rPr lang="sv-SE" altLang="sv-SE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stärka </a:t>
            </a:r>
            <a:r>
              <a:rPr lang="sv-SE" altLang="sv-S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demenssjukes möjligheter att få god och effektiv vård och omsorg i hela landet. Detsamma gäller stödet till anhöriga</a:t>
            </a:r>
            <a:r>
              <a:rPr lang="sv-SE" altLang="sv-SE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ubrik 1"/>
          <p:cNvSpPr>
            <a:spLocks noGrp="1"/>
          </p:cNvSpPr>
          <p:nvPr>
            <p:ph type="title"/>
          </p:nvPr>
        </p:nvSpPr>
        <p:spPr>
          <a:xfrm>
            <a:off x="368300" y="0"/>
            <a:ext cx="7650163" cy="1292225"/>
          </a:xfrm>
        </p:spPr>
        <p:txBody>
          <a:bodyPr/>
          <a:lstStyle/>
          <a:p>
            <a:pPr eaLnBrk="1" hangingPunct="1"/>
            <a:r>
              <a:rPr lang="sv-SE" altLang="sv-SE" sz="3200" b="1" i="1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Syftet med riktlinjerna</a:t>
            </a: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684213" y="1628775"/>
            <a:ext cx="845978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övergripande syftet med Socialstyrelsens riktlinjer är att bidra till kvalitetsutveckling och god resurshushållning.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Socialstyrelsen vill därmed bidra till att stärka den enskildes möjligheter att få god vård och omsorg.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>
          <a:xfrm>
            <a:off x="911225" y="333375"/>
            <a:ext cx="7772400" cy="1143000"/>
          </a:xfrm>
        </p:spPr>
        <p:txBody>
          <a:bodyPr/>
          <a:lstStyle/>
          <a:p>
            <a:pPr algn="l" eaLnBrk="1" hangingPunct="1"/>
            <a:r>
              <a:rPr lang="sv-SE" altLang="sv-SE" sz="3200" b="1" i="1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Vad skall riktlinjerna leda till</a:t>
            </a:r>
            <a:br>
              <a:rPr lang="sv-SE" altLang="sv-SE" sz="3200" b="1" i="1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v-SE" altLang="sv-SE" sz="3200" smtClean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911225" y="1476375"/>
            <a:ext cx="7747000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vård och omsorg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Evidensbaserad praktik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Stödja öppna systematiska beslut om resursfördelning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 underlag för beslut om vårdens organisation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rrowheads="1"/>
          </p:cNvSpPr>
          <p:nvPr/>
        </p:nvSpPr>
        <p:spPr bwMode="auto">
          <a:xfrm>
            <a:off x="1042988" y="765175"/>
            <a:ext cx="72009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 underlag för regionala och lokala vårdprogram </a:t>
            </a:r>
            <a:r>
              <a:rPr lang="sv-SE" altLang="sv-SE" sz="28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 stödja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ett ordnat införande av nya metoder och insatser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utmönstring av ineffektiva och skadliga metoder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sv-SE" altLang="sv-SE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skapa en god vård och omsorg till den enskilda patienten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sv-SE" altLang="sv-SE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Bildobjekt 1" descr="IMG_0515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5143500" y="765175"/>
            <a:ext cx="4000500" cy="6708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Något om Socialstyrelsens prioriteringsrutiner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black"/>
              </a:solidFill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157 områden granskade och prioriterade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Bygger på vetenskap och beprövad erfarenhet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Gradering från 1 till 10 där lägre siffra har högre prioritet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Vissa områden saknar vetenskaplig grund och man anger att man avvaktar tills belägg finns ( FoU)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Vissa områden är ej relevanta inom demensområdet och betecknas då ”icke göra”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black"/>
                </a:solidFill>
                <a:latin typeface="Calibri"/>
                <a:cs typeface="+mn-cs"/>
              </a:rPr>
              <a:t>OK, nu kör vi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black"/>
              </a:solidFill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black"/>
              </a:solidFill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urspråk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ursprå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rsprå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k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1160</TotalTime>
  <Words>628</Words>
  <Application>Microsoft Office PowerPoint</Application>
  <PresentationFormat>Bildspel på skärmen (4:3)</PresentationFormat>
  <Paragraphs>128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11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16</vt:i4>
      </vt:variant>
    </vt:vector>
  </HeadingPairs>
  <TitlesOfParts>
    <vt:vector size="30" baseType="lpstr">
      <vt:lpstr>Arial</vt:lpstr>
      <vt:lpstr>Century Schoolbook</vt:lpstr>
      <vt:lpstr>Wingdings</vt:lpstr>
      <vt:lpstr>Wingdings 2</vt:lpstr>
      <vt:lpstr>Calibri</vt:lpstr>
      <vt:lpstr>Corbel</vt:lpstr>
      <vt:lpstr>Verdana</vt:lpstr>
      <vt:lpstr>Trebuchet MS</vt:lpstr>
      <vt:lpstr>Constantia</vt:lpstr>
      <vt:lpstr>Wingdings 3</vt:lpstr>
      <vt:lpstr>Book Antiqua</vt:lpstr>
      <vt:lpstr>Burspråk</vt:lpstr>
      <vt:lpstr>7_Office-tema</vt:lpstr>
      <vt:lpstr>Parallax</vt:lpstr>
      <vt:lpstr>Nationella riktlinjer för vård och omsorg vid demenssjukdom - 2010</vt:lpstr>
      <vt:lpstr>            Demenssjukdom </vt:lpstr>
      <vt:lpstr>PowerPoint-presentation</vt:lpstr>
      <vt:lpstr> Nationella riktlinjer för vård och omsorg vid demenssjukdom 2010 </vt:lpstr>
      <vt:lpstr>Syftet med riktlinjerna</vt:lpstr>
      <vt:lpstr>Syftet med riktlinjerna</vt:lpstr>
      <vt:lpstr>Vad skall riktlinjerna leda till </vt:lpstr>
      <vt:lpstr>PowerPoint-presentation</vt:lpstr>
      <vt:lpstr>PowerPoint-presentation</vt:lpstr>
      <vt:lpstr>Förutsättningar för en god vård och omsorg </vt:lpstr>
      <vt:lpstr>Förutsättningar för en god vård och omsorg</vt:lpstr>
      <vt:lpstr> God omvårdnad bygger på  </vt:lpstr>
      <vt:lpstr>Personcentrerad omvårdnad</vt:lpstr>
      <vt:lpstr>    Nationell Värdegrund De grundläggande värderingar som uttrycks i lagstiftningen innebär att</vt:lpstr>
      <vt:lpstr>Revidering av nationella riktlinjer för vård och omsorg vid demenssjukdom är just nu pågående</vt:lpstr>
      <vt:lpstr>Den grekiske filosofen och läkaren Hippokrates beskrev vård enligt följande för ungefär 2500 år sedan </vt:lpstr>
    </vt:vector>
  </TitlesOfParts>
  <Company>Trosa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hanlin</dc:creator>
  <cp:lastModifiedBy>HP</cp:lastModifiedBy>
  <cp:revision>338</cp:revision>
  <cp:lastPrinted>2016-06-09T13:02:26Z</cp:lastPrinted>
  <dcterms:created xsi:type="dcterms:W3CDTF">2012-06-07T12:34:35Z</dcterms:created>
  <dcterms:modified xsi:type="dcterms:W3CDTF">2016-06-09T13:24:24Z</dcterms:modified>
</cp:coreProperties>
</file>