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7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8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8" r:id="rId2"/>
    <p:sldMasterId id="2147483780" r:id="rId3"/>
    <p:sldMasterId id="2147483816" r:id="rId4"/>
    <p:sldMasterId id="2147483840" r:id="rId5"/>
    <p:sldMasterId id="2147483852" r:id="rId6"/>
    <p:sldMasterId id="2147483864" r:id="rId7"/>
    <p:sldMasterId id="2147483876" r:id="rId8"/>
    <p:sldMasterId id="2147483942" r:id="rId9"/>
    <p:sldMasterId id="2147484008" r:id="rId10"/>
  </p:sldMasterIdLst>
  <p:notesMasterIdLst>
    <p:notesMasterId r:id="rId35"/>
  </p:notesMasterIdLst>
  <p:handoutMasterIdLst>
    <p:handoutMasterId r:id="rId36"/>
  </p:handoutMasterIdLst>
  <p:sldIdLst>
    <p:sldId id="257" r:id="rId11"/>
    <p:sldId id="312" r:id="rId12"/>
    <p:sldId id="301" r:id="rId13"/>
    <p:sldId id="308" r:id="rId14"/>
    <p:sldId id="302" r:id="rId15"/>
    <p:sldId id="303" r:id="rId16"/>
    <p:sldId id="299" r:id="rId17"/>
    <p:sldId id="304" r:id="rId18"/>
    <p:sldId id="267" r:id="rId19"/>
    <p:sldId id="268" r:id="rId20"/>
    <p:sldId id="317" r:id="rId21"/>
    <p:sldId id="296" r:id="rId22"/>
    <p:sldId id="294" r:id="rId23"/>
    <p:sldId id="295" r:id="rId24"/>
    <p:sldId id="297" r:id="rId25"/>
    <p:sldId id="298" r:id="rId26"/>
    <p:sldId id="305" r:id="rId27"/>
    <p:sldId id="300" r:id="rId28"/>
    <p:sldId id="306" r:id="rId29"/>
    <p:sldId id="316" r:id="rId30"/>
    <p:sldId id="309" r:id="rId31"/>
    <p:sldId id="310" r:id="rId32"/>
    <p:sldId id="311" r:id="rId33"/>
    <p:sldId id="289" r:id="rId34"/>
  </p:sldIdLst>
  <p:sldSz cx="9144000" cy="6858000" type="screen4x3"/>
  <p:notesSz cx="6858000" cy="99456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70" d="100"/>
          <a:sy n="70" d="100"/>
        </p:scale>
        <p:origin x="13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E9DB2-D277-487A-97C3-2BBCDD1EC6B0}" type="datetimeFigureOut">
              <a:rPr lang="sv-SE" smtClean="0"/>
              <a:t>2016-04-22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EEF1B-ADD4-4234-80FC-D64BE8B1BF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695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E5280-61CA-474B-AC95-8A6319BDEA85}" type="datetimeFigureOut">
              <a:rPr lang="sv-SE" smtClean="0"/>
              <a:t>2016-04-22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048E-1072-47D7-AD17-A885C4F5DB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09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B308B7-A199-4F71-9042-26FA294D5588}" type="slidenum">
              <a:rPr lang="sv-SE" altLang="sv-SE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sv-SE" altLang="sv-SE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8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40964" name="Platshållare för bildnumm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E0D729D-ADE9-44EF-B897-4E04851218CE}" type="slidenum">
              <a:rPr lang="sv-SE" altLang="sv-SE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sv-SE" altLang="sv-SE" sz="12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4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ak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ubrik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25" name="Underrubrik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6" name="Platshållare för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CC81962-84F1-4B70-94CF-63FB1DE3ED5E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7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72D9263-F5F4-4A85-95D3-F32BC59030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5490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87E4-BB70-4501-9A49-29E4D1F7A7C1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9A97-0275-4384-B859-2D29FC3EDFE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2210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60747-78D4-472C-A01A-D90912FCEF67}" type="datetimeFigureOut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C4CF65-DDD7-4BB7-B393-BF5B4D4A7B4C}" type="slidenum">
              <a:rPr lang="sv-SE" altLang="sv-SE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sv-S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0709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60747-78D4-472C-A01A-D90912FCEF67}" type="datetimeFigureOut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C4CF65-DDD7-4BB7-B393-BF5B4D4A7B4C}" type="slidenum">
              <a:rPr lang="sv-SE" altLang="sv-SE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sv-S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490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60747-78D4-472C-A01A-D90912FCEF67}" type="datetimeFigureOut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C4CF65-DDD7-4BB7-B393-BF5B4D4A7B4C}" type="slidenum">
              <a:rPr lang="sv-SE" altLang="sv-SE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sv-S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658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60747-78D4-472C-A01A-D90912FCEF67}" type="datetimeFigureOut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C4CF65-DDD7-4BB7-B393-BF5B4D4A7B4C}" type="slidenum">
              <a:rPr lang="sv-SE" altLang="sv-SE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sv-S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860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8FC686-7DBD-4E18-A282-6E420AD1D55F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1A8D-1094-4ADF-A89A-1249C71FB4E2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648803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2D419-50DA-4C83-AD06-E177C998ABF6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786A-A20B-440C-A68A-459E8E73A8D1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895849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CA3022-25E0-4F1E-90F8-CE7A081F7D37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1A39-3697-4238-BD0E-99C30F081EC7}" type="slidenum">
              <a:rPr lang="sv-SE" altLang="sv-SE" smtClean="0"/>
              <a:pPr/>
              <a:t>‹#›</a:t>
            </a:fld>
            <a:endParaRPr lang="sv-SE" alt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8850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C4784-3A8B-464B-908B-69A556057E02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8533-E00A-406B-AB29-164C2121B934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266903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2328C9-570B-4130-AC26-709548194023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E20-9BCE-44E9-BB14-52A71BB45974}" type="slidenum">
              <a:rPr lang="sv-SE" altLang="sv-SE" smtClean="0"/>
              <a:pPr/>
              <a:t>‹#›</a:t>
            </a:fld>
            <a:endParaRPr lang="sv-SE" alt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07008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5D494-A55B-48CB-B119-734D1277EDA3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1451-3777-4E4A-B032-17B17D8801D2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2385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15D128-4E42-423C-AF4B-58DECA07C8DE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  <a:extLst/>
          </a:lstStyle>
          <a:p>
            <a:pPr>
              <a:defRPr/>
            </a:pPr>
            <a:fld id="{1B0B32D1-8D6B-41F6-ABCA-3AA88915701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09288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1763A-4BEC-4AC6-BBDF-7EF882FB5115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912C-6619-427B-BB94-53A1E0A98E69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884146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78BA3-10E2-43A0-90B0-77119BAFB964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EBA9-6958-4089-B058-759BF761E687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582943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8A439-7059-44CC-BD51-CC5FB7344FA7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A9E3-7F4F-43C8-80E1-0F8A2A42EF2F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475689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888969D-6131-4967-B8CC-61B99E87C39E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C04B03-1E41-441C-AB40-297BB70BB409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225833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01D46-37BF-4ADD-B76B-B810112497FE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966C-0449-487C-92BE-38321F8BC6A9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137484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FB8301-8041-416F-BF01-EAF1502BF18A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9AEE-5BC6-4705-8725-E8A8DDA66598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178416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7FAF5-2803-4B02-A863-0CCA6F50097D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0257-2208-4EEA-A96B-6591E7F2AE75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7126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1E236-C3C6-4C3B-A2DB-EA8697C16616}" type="datetimeFigureOut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F8AD-9212-4C57-A0D0-C77E946E2E44}" type="slidenum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19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B515-20A3-4BCD-A6FC-EF34CD55F7C4}" type="datetimeFigureOut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0E071-56E0-4EDE-B639-CB60A43282E2}" type="slidenum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09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15E1-04DB-4991-8C77-36D4969AE8E0}" type="datetimeFigureOut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0AE8C-5E29-4B8D-9A4F-F20DBCB80171}" type="slidenum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E951-AC5C-41A2-9FF0-B31F1E75F721}" type="datetimeFigureOut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A9A8-92C8-4AEC-90C5-2BFB9F65CB04}" type="slidenum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4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DB2C-D73C-45DB-82CD-ADEF368F8C5C}" type="datetimeFigureOut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A0D48-5367-43AD-A4C9-16704B7E2A47}" type="slidenum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3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E469-58B6-4CB7-9C79-74E308EF163C}" type="datetimeFigureOut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CACD-3C8E-476A-97FA-F43EC920767F}" type="slidenum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42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813A-F573-40CD-8D60-8A9BE761F87B}" type="datetimeFigureOut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BDF19-4F20-4E70-808B-7B118169DD9A}" type="slidenum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31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84DF3-F510-4F30-95CA-B8351C9F63A9}" type="datetimeFigureOut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AF96-347A-46DA-9CEB-1D99917657EA}" type="slidenum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4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6EBE-BC84-4019-9793-00BBEC0FB30B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9150-7F01-4620-B6B1-E7CE75985AE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2839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20E9A-E41F-4D1E-9763-21AD14C476AA}" type="datetimeFigureOut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A30C9-5E61-4E6F-AE04-8D3E609B67FD}" type="slidenum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8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FA8B-DF12-4F8D-BEC9-27A246F766B6}" type="datetimeFigureOut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4911-FD00-4FBD-9FF1-216C039F87A9}" type="slidenum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54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0AFC-81C4-4C0F-92E3-F919991F8346}" type="datetimeFigureOut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5857-3F1C-4926-90BE-432DB8F51C3A}" type="slidenum">
              <a:rPr lang="sv-S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76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5208-62A0-4DB4-90E4-C5482587BE0D}" type="datetimeFigureOut">
              <a:rPr lang="sv-SE" smtClean="0"/>
              <a:t>2016-04-22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2A15A-7E44-481F-91EA-F82F123B909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5208-62A0-4DB4-90E4-C5482587BE0D}" type="datetimeFigureOut">
              <a:rPr lang="sv-SE" smtClean="0"/>
              <a:t>2016-04-22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A15A-7E44-481F-91EA-F82F123B909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5208-62A0-4DB4-90E4-C5482587BE0D}" type="datetimeFigureOut">
              <a:rPr lang="sv-SE" smtClean="0"/>
              <a:t>2016-04-22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A15A-7E44-481F-91EA-F82F123B909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5208-62A0-4DB4-90E4-C5482587BE0D}" type="datetimeFigureOut">
              <a:rPr lang="sv-SE" smtClean="0"/>
              <a:t>2016-04-22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A15A-7E44-481F-91EA-F82F123B909C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5208-62A0-4DB4-90E4-C5482587BE0D}" type="datetimeFigureOut">
              <a:rPr lang="sv-SE" smtClean="0"/>
              <a:t>2016-04-22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A15A-7E44-481F-91EA-F82F123B909C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5208-62A0-4DB4-90E4-C5482587BE0D}" type="datetimeFigureOut">
              <a:rPr lang="sv-SE" smtClean="0"/>
              <a:t>2016-04-22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A15A-7E44-481F-91EA-F82F123B909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5208-62A0-4DB4-90E4-C5482587BE0D}" type="datetimeFigureOut">
              <a:rPr lang="sv-SE" smtClean="0"/>
              <a:t>2016-04-22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A15A-7E44-481F-91EA-F82F123B909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  <a:extLst/>
          </a:lstStyle>
          <a:p>
            <a:pPr>
              <a:defRPr/>
            </a:pPr>
            <a:fld id="{851BA1B1-1C6F-4585-BBFF-EF1993F6BC69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016C55-BA2C-4FC0-AA64-7934374B135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128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5208-62A0-4DB4-90E4-C5482587BE0D}" type="datetimeFigureOut">
              <a:rPr lang="sv-SE" smtClean="0"/>
              <a:t>2016-04-22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A15A-7E44-481F-91EA-F82F123B909C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5208-62A0-4DB4-90E4-C5482587BE0D}" type="datetimeFigureOut">
              <a:rPr lang="sv-SE" smtClean="0"/>
              <a:t>2016-04-22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A15A-7E44-481F-91EA-F82F123B909C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5208-62A0-4DB4-90E4-C5482587BE0D}" type="datetimeFigureOut">
              <a:rPr lang="sv-SE" smtClean="0"/>
              <a:t>2016-04-22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A15A-7E44-481F-91EA-F82F123B909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5208-62A0-4DB4-90E4-C5482587BE0D}" type="datetimeFigureOut">
              <a:rPr lang="sv-SE" smtClean="0"/>
              <a:t>2016-04-22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A15A-7E44-481F-91EA-F82F123B909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ätvinklig triangel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up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ihandsfigur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ihandsfigur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ihandsfigur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Rak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11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6490E5A-DEEF-4290-9100-3BC2B90761C0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12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v-SE">
              <a:solidFill>
                <a:srgbClr val="53548A">
                  <a:tint val="20000"/>
                </a:srgbClr>
              </a:solidFill>
            </a:endParaRPr>
          </a:p>
        </p:txBody>
      </p:sp>
      <p:sp>
        <p:nvSpPr>
          <p:cNvPr id="13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5D8095-C0EF-421C-8336-490DA4BD5AE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83122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086A-5207-4D1E-A324-AE40F9B2AC33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6B24C-5E43-4524-B2C7-485F10859137}" type="slidenum">
              <a:rPr lang="sv-SE" altLang="sv-SE">
                <a:solidFill>
                  <a:prstClr val="black"/>
                </a:solidFill>
              </a:rPr>
              <a:pPr/>
              <a:t>‹#›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05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-form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V-form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29773E-DF67-4DEB-9296-640E543325BD}" type="datetimeFigureOut">
              <a:rPr lang="sv-SE">
                <a:solidFill>
                  <a:prstClr val="white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EBB1B-2B04-45FA-B075-DDE407E2EF54}" type="slidenum">
              <a:rPr lang="sv-SE" altLang="sv-SE">
                <a:solidFill>
                  <a:prstClr val="white"/>
                </a:solidFill>
              </a:rPr>
              <a:pPr/>
              <a:t>‹#›</a:t>
            </a:fld>
            <a:endParaRPr lang="sv-SE" alt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2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36F711-FFF2-417A-BA1C-47429D6F2634}" type="datetimeFigureOut">
              <a:rPr lang="sv-SE">
                <a:solidFill>
                  <a:prstClr val="white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4C429-FB88-459F-BA9B-8DF61E982BAD}" type="slidenum">
              <a:rPr lang="sv-SE" altLang="sv-SE">
                <a:solidFill>
                  <a:prstClr val="white"/>
                </a:solidFill>
              </a:rPr>
              <a:pPr/>
              <a:t>‹#›</a:t>
            </a:fld>
            <a:endParaRPr lang="sv-SE" alt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59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E04313-BAA2-4DDB-BF3B-0ECBF0357FE7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E2045-81AB-41B3-8918-A88A9DAA2B38}" type="slidenum">
              <a:rPr lang="sv-SE" altLang="sv-SE">
                <a:solidFill>
                  <a:prstClr val="black"/>
                </a:solidFill>
              </a:rPr>
              <a:pPr/>
              <a:t>‹#›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4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0BBD62-09AA-4771-9B68-536895995538}" type="datetimeFigureOut">
              <a:rPr lang="sv-SE">
                <a:solidFill>
                  <a:prstClr val="white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7D10E-2FB5-4F90-A085-4FB77A80AABD}" type="slidenum">
              <a:rPr lang="sv-SE" altLang="sv-SE">
                <a:solidFill>
                  <a:prstClr val="white"/>
                </a:solidFill>
              </a:rPr>
              <a:pPr/>
              <a:t>‹#›</a:t>
            </a:fld>
            <a:endParaRPr lang="sv-SE" alt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74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66AB-3F4B-4F07-B1C3-74F3E11624F2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6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89108-20A8-4FED-8556-AADA6B181E9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437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F4E9-C429-4743-ACDD-A23EFFCB67B9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BB747-2489-4D54-9CFA-FB7B60F96676}" type="slidenum">
              <a:rPr lang="sv-SE" altLang="sv-SE">
                <a:solidFill>
                  <a:prstClr val="black"/>
                </a:solidFill>
              </a:rPr>
              <a:pPr/>
              <a:t>‹#›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99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59F3F4-5F3A-42B1-A9F4-1442FCDA73E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CA38B-438A-4C78-AE19-061574616FBE}" type="slidenum">
              <a:rPr lang="sv-SE" altLang="sv-SE">
                <a:solidFill>
                  <a:prstClr val="black"/>
                </a:solidFill>
              </a:rPr>
              <a:pPr/>
              <a:t>‹#›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20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andsfigur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ihandsfigur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ätvinklig triangel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-form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-form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1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770FFCF-8F72-4141-B7DD-46105081ACEC}" type="datetimeFigureOut">
              <a:rPr lang="sv-SE">
                <a:solidFill>
                  <a:prstClr val="white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12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9E581-16DB-48C0-B4B2-D46478A8C31F}" type="slidenum">
              <a:rPr lang="sv-SE" altLang="sv-SE">
                <a:solidFill>
                  <a:prstClr val="white"/>
                </a:solidFill>
              </a:rPr>
              <a:pPr/>
              <a:t>‹#›</a:t>
            </a:fld>
            <a:endParaRPr lang="sv-SE" alt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69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527B-4C8D-4B50-9910-FA4EE07DC2DE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23BF0-F1CF-449C-AB2C-D9628E81EDCB}" type="slidenum">
              <a:rPr lang="sv-SE" altLang="sv-SE">
                <a:solidFill>
                  <a:prstClr val="black"/>
                </a:solidFill>
              </a:rPr>
              <a:pPr/>
              <a:t>‹#›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65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1CAA-4C49-4E12-8845-B6408807B3FE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25796-E62D-4EEE-8693-66839B152070}" type="slidenum">
              <a:rPr lang="sv-SE" altLang="sv-SE">
                <a:solidFill>
                  <a:prstClr val="black"/>
                </a:solidFill>
              </a:rPr>
              <a:pPr/>
              <a:t>‹#›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63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ätvinklig triangel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up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ihandsfigur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ihandsfigur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ihandsfigur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Rak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11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6490E5A-DEEF-4290-9100-3BC2B90761C0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12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v-SE">
              <a:solidFill>
                <a:srgbClr val="53548A">
                  <a:tint val="20000"/>
                </a:srgbClr>
              </a:solidFill>
            </a:endParaRPr>
          </a:p>
        </p:txBody>
      </p:sp>
      <p:sp>
        <p:nvSpPr>
          <p:cNvPr id="13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5D8095-C0EF-421C-8336-490DA4BD5AE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60510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086A-5207-4D1E-A324-AE40F9B2AC33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6B24C-5E43-4524-B2C7-485F10859137}" type="slidenum">
              <a:rPr lang="sv-SE" altLang="sv-SE">
                <a:solidFill>
                  <a:prstClr val="black"/>
                </a:solidFill>
              </a:rPr>
              <a:pPr/>
              <a:t>‹#›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977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-form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V-form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29773E-DF67-4DEB-9296-640E543325BD}" type="datetimeFigureOut">
              <a:rPr lang="sv-SE">
                <a:solidFill>
                  <a:prstClr val="white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EBB1B-2B04-45FA-B075-DDE407E2EF54}" type="slidenum">
              <a:rPr lang="sv-SE" altLang="sv-SE">
                <a:solidFill>
                  <a:prstClr val="white"/>
                </a:solidFill>
              </a:rPr>
              <a:pPr/>
              <a:t>‹#›</a:t>
            </a:fld>
            <a:endParaRPr lang="sv-SE" alt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07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36F711-FFF2-417A-BA1C-47429D6F2634}" type="datetimeFigureOut">
              <a:rPr lang="sv-SE">
                <a:solidFill>
                  <a:prstClr val="white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4C429-FB88-459F-BA9B-8DF61E982BAD}" type="slidenum">
              <a:rPr lang="sv-SE" altLang="sv-SE">
                <a:solidFill>
                  <a:prstClr val="white"/>
                </a:solidFill>
              </a:rPr>
              <a:pPr/>
              <a:t>‹#›</a:t>
            </a:fld>
            <a:endParaRPr lang="sv-SE" alt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4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E04313-BAA2-4DDB-BF3B-0ECBF0357FE7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E2045-81AB-41B3-8918-A88A9DAA2B38}" type="slidenum">
              <a:rPr lang="sv-SE" altLang="sv-SE">
                <a:solidFill>
                  <a:prstClr val="black"/>
                </a:solidFill>
              </a:rPr>
              <a:pPr/>
              <a:t>‹#›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67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81F6-8B46-466C-A96C-88AB1F714F5D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8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C4524-E109-4249-BA14-6229D46315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8590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0BBD62-09AA-4771-9B68-536895995538}" type="datetimeFigureOut">
              <a:rPr lang="sv-SE">
                <a:solidFill>
                  <a:prstClr val="white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7D10E-2FB5-4F90-A085-4FB77A80AABD}" type="slidenum">
              <a:rPr lang="sv-SE" altLang="sv-SE">
                <a:solidFill>
                  <a:prstClr val="white"/>
                </a:solidFill>
              </a:rPr>
              <a:pPr/>
              <a:t>‹#›</a:t>
            </a:fld>
            <a:endParaRPr lang="sv-SE" alt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7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F4E9-C429-4743-ACDD-A23EFFCB67B9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BB747-2489-4D54-9CFA-FB7B60F96676}" type="slidenum">
              <a:rPr lang="sv-SE" altLang="sv-SE">
                <a:solidFill>
                  <a:prstClr val="black"/>
                </a:solidFill>
              </a:rPr>
              <a:pPr/>
              <a:t>‹#›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67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59F3F4-5F3A-42B1-A9F4-1442FCDA73E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CA38B-438A-4C78-AE19-061574616FBE}" type="slidenum">
              <a:rPr lang="sv-SE" altLang="sv-SE">
                <a:solidFill>
                  <a:prstClr val="black"/>
                </a:solidFill>
              </a:rPr>
              <a:pPr/>
              <a:t>‹#›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83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andsfigur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ihandsfigur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ätvinklig triangel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-form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-form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1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770FFCF-8F72-4141-B7DD-46105081ACEC}" type="datetimeFigureOut">
              <a:rPr lang="sv-SE">
                <a:solidFill>
                  <a:prstClr val="white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12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9E581-16DB-48C0-B4B2-D46478A8C31F}" type="slidenum">
              <a:rPr lang="sv-SE" altLang="sv-SE">
                <a:solidFill>
                  <a:prstClr val="white"/>
                </a:solidFill>
              </a:rPr>
              <a:pPr/>
              <a:t>‹#›</a:t>
            </a:fld>
            <a:endParaRPr lang="sv-SE" alt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70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527B-4C8D-4B50-9910-FA4EE07DC2DE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23BF0-F1CF-449C-AB2C-D9628E81EDCB}" type="slidenum">
              <a:rPr lang="sv-SE" altLang="sv-SE">
                <a:solidFill>
                  <a:prstClr val="black"/>
                </a:solidFill>
              </a:rPr>
              <a:pPr/>
              <a:t>‹#›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557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1CAA-4C49-4E12-8845-B6408807B3FE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25796-E62D-4EEE-8693-66839B152070}" type="slidenum">
              <a:rPr lang="sv-SE" altLang="sv-SE">
                <a:solidFill>
                  <a:prstClr val="black"/>
                </a:solidFill>
              </a:rPr>
              <a:pPr/>
              <a:t>‹#›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26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ktangel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Ellips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llips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Ellips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Ellips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lips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22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A3022-25E0-4F1E-90F8-CE7A081F7D37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23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4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F0711A39-3697-4238-BD0E-99C30F081EC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49170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3C4784-3A8B-464B-908B-69A556057E02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4A8533-E00A-406B-AB29-164C2121B934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6" name="Platshållare för sidfot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34782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ktangel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Ellips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llips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Ellips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Ellips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llips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0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082328C9-570B-4130-AC26-709548194023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21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2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EF53CE20-9BCE-44E9-BB14-52A71BB4597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12793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5D494-A55B-48CB-B119-734D1277EDA3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A1451-3777-4E4A-B032-17B17D8801D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7887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DDC9-71CF-4DB3-AFD6-38DCEE555E4E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2FD73-9D43-431E-B9FF-4B79219656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58116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1763A-4BEC-4AC6-BBDF-7EF882FB5115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8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C912C-6619-427B-BB94-53A1E0A98E6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95555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578BA3-10E2-43A0-90B0-77119BAFB964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4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92EBA9-6958-4089-B058-759BF761E687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5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1400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A439-7059-44CC-BD51-CC5FB7344FA7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DA9E3-7F4F-43C8-80E1-0F8A2A42EF2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65110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k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ak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ak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ak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ak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2" name="Platshållare för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88969D-6131-4967-B8CC-61B99E87C39E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13" name="Platshållare för bildnumm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C04B03-1E41-441C-AB40-297BB70BB409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4" name="Platshållare för sidfot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478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k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llips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ak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ak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ak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101D46-37BF-4ADD-B76B-B810112497FE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13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D966C-0449-487C-92BE-38321F8BC6A9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4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7694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8301-8041-416F-BF01-EAF1502BF18A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79AEE-5BC6-4705-8725-E8A8DDA6659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53631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FAF5-2803-4B02-A863-0CCA6F50097D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E0257-2208-4EEA-A96B-6591E7F2AE7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364346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ktangel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Ellips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llips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Ellips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Ellips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lips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22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A3022-25E0-4F1E-90F8-CE7A081F7D37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23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4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F0711A39-3697-4238-BD0E-99C30F081EC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94662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3C4784-3A8B-464B-908B-69A556057E02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4A8533-E00A-406B-AB29-164C2121B934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6" name="Platshållare för sidfot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50274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ktangel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Ellips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llips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Ellips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Ellips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llips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0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082328C9-570B-4130-AC26-709548194023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21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2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EF53CE20-9BCE-44E9-BB14-52A71BB4597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2918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B547-AD0B-4738-8E65-A9657C54046D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3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1C52-BC8F-4CE8-9AAE-EDBC0C2B945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1799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5D494-A55B-48CB-B119-734D1277EDA3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A1451-3777-4E4A-B032-17B17D8801D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257091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1763A-4BEC-4AC6-BBDF-7EF882FB5115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8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C912C-6619-427B-BB94-53A1E0A98E6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297995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578BA3-10E2-43A0-90B0-77119BAFB964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4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92EBA9-6958-4089-B058-759BF761E687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5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5953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A439-7059-44CC-BD51-CC5FB7344FA7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DA9E3-7F4F-43C8-80E1-0F8A2A42EF2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355044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k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ak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ak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ak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ak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2" name="Platshållare för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88969D-6131-4967-B8CC-61B99E87C39E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13" name="Platshållare för bildnumm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C04B03-1E41-441C-AB40-297BB70BB409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4" name="Platshållare för sidfot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547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k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llips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ak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ak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ak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101D46-37BF-4ADD-B76B-B810112497FE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13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D966C-0449-487C-92BE-38321F8BC6A9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4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7258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8301-8041-416F-BF01-EAF1502BF18A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79AEE-5BC6-4705-8725-E8A8DDA6659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017814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FAF5-2803-4B02-A863-0CCA6F50097D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E0257-2208-4EEA-A96B-6591E7F2AE7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694487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ktangel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Ellips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llips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Ellips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Ellips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lips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22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A3022-25E0-4F1E-90F8-CE7A081F7D37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23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4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F0711A39-3697-4238-BD0E-99C30F081EC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07310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3C4784-3A8B-464B-908B-69A556057E02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4A8533-E00A-406B-AB29-164C2121B934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6" name="Platshållare för sidfot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76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C3223-A42A-4201-A11D-8524C9874013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6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C254A-AFE1-4E60-ADF6-66A79D1287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8306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ktangel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Ellips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llips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Ellips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Ellips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llips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0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082328C9-570B-4130-AC26-709548194023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21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2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EF53CE20-9BCE-44E9-BB14-52A71BB4597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1650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5D494-A55B-48CB-B119-734D1277EDA3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A1451-3777-4E4A-B032-17B17D8801D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173994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1763A-4BEC-4AC6-BBDF-7EF882FB5115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8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C912C-6619-427B-BB94-53A1E0A98E6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598283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578BA3-10E2-43A0-90B0-77119BAFB964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4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92EBA9-6958-4089-B058-759BF761E687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5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6788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A439-7059-44CC-BD51-CC5FB7344FA7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DA9E3-7F4F-43C8-80E1-0F8A2A42EF2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995022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k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ak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ak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ak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ak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2" name="Platshållare för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88969D-6131-4967-B8CC-61B99E87C39E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13" name="Platshållare för bildnumm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C04B03-1E41-441C-AB40-297BB70BB409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4" name="Platshållare för sidfot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004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k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llips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ak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ak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ak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101D46-37BF-4ADD-B76B-B810112497FE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13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D966C-0449-487C-92BE-38321F8BC6A9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4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70169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8301-8041-416F-BF01-EAF1502BF18A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79AEE-5BC6-4705-8725-E8A8DDA6659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186290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FAF5-2803-4B02-A863-0CCA6F50097D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E0257-2208-4EEA-A96B-6591E7F2AE7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036291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5EA4D-1C86-4D0D-97AC-59B3F2A81E6B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223F-2211-4C1B-B6F0-026868135142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3482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EF5FA"/>
                </a:solidFill>
              </a:defRPr>
            </a:lvl1pPr>
            <a:extLst/>
          </a:lstStyle>
          <a:p>
            <a:pPr>
              <a:defRPr/>
            </a:pPr>
            <a:fld id="{FF45FBA3-7A46-416B-9547-A4718F9477EC}" type="datetimeFigureOut">
              <a:rPr lang="sv-SE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EF5FA"/>
                </a:solidFill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EF5FA"/>
                </a:solidFill>
              </a:defRPr>
            </a:lvl1pPr>
            <a:extLst/>
          </a:lstStyle>
          <a:p>
            <a:pPr>
              <a:defRPr/>
            </a:pPr>
            <a:fld id="{7AF72498-93D2-42DD-AF2A-5B378613B1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316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55D64-2779-478B-844F-06ABC2453101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CC7C-BFD6-4BF1-86D9-145964A2C18B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848519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E71522-DE10-429A-A618-1E4CDE1A0CDE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217-2EBB-46BF-A870-7322BBA3CBD3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085384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1A31A-D47B-4839-82E0-5DD7FDDDE5F9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7911-4256-4B4B-973F-8F84970731BE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394251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131C16-0607-4250-93F9-520682C794EF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2EC9-F719-4A57-9FF0-9B80CE33EF79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529590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90168-7DA8-42DB-8B0F-FA501805AF80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0072-9245-4708-8E19-4149BFB9D1D1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051417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46BB5-FB68-4B0F-BA1F-3824C180E3CC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B603-1D4F-434A-A099-2C8EE1525EA2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867028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AEB9A-14BB-452C-90F9-07B4A8AA3FC8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BD7B-0D2A-44C4-937C-A9B67CB03F90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871163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9DED18-9086-41CE-9A9D-0CFE69E98989}" type="datetimeFigureOut">
              <a:rPr lang="sv-SE" smtClean="0"/>
              <a:pPr>
                <a:defRPr/>
              </a:pPr>
              <a:t>2016-04-22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7905-C1AC-460A-BBC6-7F72C0DC505A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658339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60747-78D4-472C-A01A-D90912FCEF67}" type="datetimeFigureOut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C4CF65-DDD7-4BB7-B393-BF5B4D4A7B4C}" type="slidenum">
              <a:rPr lang="sv-SE" altLang="sv-SE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sv-S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954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60747-78D4-472C-A01A-D90912FCEF67}" type="datetimeFigureOut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C4CF65-DDD7-4BB7-B393-BF5B4D4A7B4C}" type="slidenum">
              <a:rPr lang="sv-SE" altLang="sv-SE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sv-S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latshållare för rubrik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2054" name="Platshållare för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US" altLang="sv-SE" smtClean="0"/>
          </a:p>
        </p:txBody>
      </p:sp>
      <p:sp>
        <p:nvSpPr>
          <p:cNvPr id="27" name="Platshållare för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rgbClr val="464646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9B33B-262A-4800-BF57-31E3A7F93FF2}" type="datetimeFigureOut">
              <a:rPr lang="sv-S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2016-04-22</a:t>
            </a:fld>
            <a:endParaRPr lang="sv-SE">
              <a:latin typeface="Arial" charset="0"/>
              <a:cs typeface="Arial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rgbClr val="464646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latin typeface="Arial" charset="0"/>
              <a:cs typeface="Arial" charset="0"/>
            </a:endParaRPr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rgbClr val="464646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44514-4695-4C3D-BA74-C2665F826430}" type="slidenum">
              <a:rPr lang="sv-S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4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39639D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9B33B-262A-4800-BF57-31E3A7F93FF2}" type="datetimeFigureOut">
              <a:rPr lang="sv-S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2016-04-22</a:t>
            </a:fld>
            <a:endParaRPr lang="sv-SE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44514-4695-4C3D-BA74-C2665F826430}" type="slidenum">
              <a:rPr lang="sv-S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48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US" altLang="sv-S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DEB07-8F4F-4D8C-B33C-5F0761935C3E}" type="datetimeFigureOut">
              <a:rPr lang="sv-SE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2016-04-22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372206-1CC8-4F3A-90B4-7290ECA255A2}" type="slidenum">
              <a:rPr lang="sv-SE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7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8A55208-62A0-4DB4-90E4-C5482587BE0D}" type="datetimeFigureOut">
              <a:rPr lang="sv-SE" smtClean="0"/>
              <a:t>2016-04-22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F112A15A-7E44-481F-91EA-F82F123B909C}" type="slidenum">
              <a:rPr lang="sv-SE" smtClean="0"/>
              <a:t>‹#›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Frihandsfigu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ätvinklig triangel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Ra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081" name="Platshållare för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US" altLang="sv-SE" smtClean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950770-2F84-40A7-92F5-D0590D45BEB2}" type="datetimeFigureOut">
              <a:rPr lang="sv-S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822379-7159-4425-BE21-79A12C8A8594}" type="slidenum">
              <a:rPr lang="sv-SE" altLang="sv-SE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6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Frihandsfigu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ätvinklig triangel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Ra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081" name="Platshållare för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US" altLang="sv-SE" smtClean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950770-2F84-40A7-92F5-D0590D45BEB2}" type="datetimeFigureOut">
              <a:rPr lang="sv-S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822379-7159-4425-BE21-79A12C8A8594}" type="slidenum">
              <a:rPr lang="sv-SE" altLang="sv-SE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028" name="Platshållare för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US" altLang="sv-SE" smtClean="0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rgbClr val="4E5B6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50847-8E6A-4649-9CBB-725B78749963}" type="datetimeFigureOut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4E5B6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32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63A28D-F34C-4D7F-AB0D-445AD580F7F3}" type="slidenum">
              <a:rPr lang="sv-SE" altLang="sv-SE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sv-S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028" name="Platshållare för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US" altLang="sv-SE" smtClean="0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rgbClr val="4E5B6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50847-8E6A-4649-9CBB-725B78749963}" type="datetimeFigureOut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4E5B6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32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63A28D-F34C-4D7F-AB0D-445AD580F7F3}" type="slidenum">
              <a:rPr lang="sv-SE" altLang="sv-SE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sv-S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7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028" name="Platshållare för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US" altLang="sv-SE" smtClean="0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rgbClr val="4E5B6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50847-8E6A-4649-9CBB-725B78749963}" type="datetimeFigureOut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4E5B6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32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63A28D-F34C-4D7F-AB0D-445AD580F7F3}" type="slidenum">
              <a:rPr lang="sv-SE" altLang="sv-SE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sv-S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7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9B33B-262A-4800-BF57-31E3A7F93FF2}" type="datetimeFigureOut">
              <a:rPr lang="sv-S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2016-04-22</a:t>
            </a:fld>
            <a:endParaRPr lang="sv-SE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44514-4695-4C3D-BA74-C2665F826430}" type="slidenum">
              <a:rPr lang="sv-S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2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0"/>
            <a:ext cx="5048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79512" y="296405"/>
            <a:ext cx="3916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När minnet sviktar. Kan det vara en begynnande demenssjukdom – vad gör vi nu?</a:t>
            </a:r>
            <a:endParaRPr lang="sv-SE" sz="3200" dirty="0"/>
          </a:p>
        </p:txBody>
      </p:sp>
      <p:sp>
        <p:nvSpPr>
          <p:cNvPr id="3" name="textruta 2"/>
          <p:cNvSpPr txBox="1"/>
          <p:nvPr/>
        </p:nvSpPr>
        <p:spPr>
          <a:xfrm>
            <a:off x="181602" y="3212976"/>
            <a:ext cx="3653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i="1" dirty="0" smtClean="0"/>
              <a:t>Regionmöte i Hässleholm </a:t>
            </a:r>
            <a:endParaRPr lang="sv-SE" sz="2000" b="1" i="1" dirty="0"/>
          </a:p>
          <a:p>
            <a:r>
              <a:rPr lang="sv-SE" sz="2000" b="1" i="1" dirty="0"/>
              <a:t> </a:t>
            </a:r>
            <a:r>
              <a:rPr lang="sv-SE" sz="2000" b="1" i="1" dirty="0" smtClean="0"/>
              <a:t>             2016-04-23</a:t>
            </a:r>
            <a:endParaRPr lang="sv-SE" sz="2000" b="1" i="1" dirty="0"/>
          </a:p>
        </p:txBody>
      </p:sp>
      <p:sp>
        <p:nvSpPr>
          <p:cNvPr id="4" name="textruta 3"/>
          <p:cNvSpPr txBox="1"/>
          <p:nvPr/>
        </p:nvSpPr>
        <p:spPr>
          <a:xfrm>
            <a:off x="162882" y="4590665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Föreläsare</a:t>
            </a:r>
          </a:p>
          <a:p>
            <a:r>
              <a:rPr lang="sv-SE" sz="2000" dirty="0" smtClean="0"/>
              <a:t>Hans-Inge Lindeskov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8249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7427168" cy="792087"/>
          </a:xfrm>
        </p:spPr>
        <p:txBody>
          <a:bodyPr>
            <a:normAutofit/>
          </a:bodyPr>
          <a:lstStyle/>
          <a:p>
            <a:r>
              <a:rPr lang="sv-SE" sz="2800" dirty="0" smtClean="0"/>
              <a:t>Ytterligare faktorer som kan påverka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9611"/>
          </a:xfrm>
        </p:spPr>
        <p:txBody>
          <a:bodyPr/>
          <a:lstStyle/>
          <a:p>
            <a:r>
              <a:rPr lang="sv-SE" dirty="0" smtClean="0"/>
              <a:t>Glömmer ord eller tappar tråden i  ett samtal</a:t>
            </a:r>
          </a:p>
          <a:p>
            <a:r>
              <a:rPr lang="sv-SE" dirty="0" smtClean="0"/>
              <a:t>Blir förvirrad och stressad om det händer för mycket runt omkring</a:t>
            </a:r>
          </a:p>
          <a:p>
            <a:r>
              <a:rPr lang="sv-SE" dirty="0" smtClean="0"/>
              <a:t>Blir lättare irriterad och nervös vid motgångar</a:t>
            </a:r>
          </a:p>
          <a:p>
            <a:r>
              <a:rPr lang="sv-SE" dirty="0" smtClean="0"/>
              <a:t>Får svårare att hitta även i välkända miljöer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86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91281" y="1556792"/>
            <a:ext cx="783099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Många har redan gjort det</a:t>
            </a:r>
          </a:p>
          <a:p>
            <a:endParaRPr lang="sv-SE" sz="3200" b="1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3200" b="1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3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Många är mitt i det och gör det</a:t>
            </a:r>
          </a:p>
          <a:p>
            <a:endParaRPr lang="sv-SE" sz="3200" b="1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3200" b="1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3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 många ligger det i en framtid</a:t>
            </a:r>
            <a:endParaRPr lang="sv-SE" sz="3200" b="1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948264" y="6597352"/>
            <a:ext cx="17187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i="1" dirty="0" smtClean="0">
                <a:solidFill>
                  <a:prstClr val="black"/>
                </a:solidFill>
              </a:rPr>
              <a:t>Hans-Inge Lindeskov 2015</a:t>
            </a:r>
            <a:endParaRPr lang="sv-SE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020272" y="6548892"/>
            <a:ext cx="1882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Foto  Hans-Inge Lindeskov 2015</a:t>
            </a:r>
            <a:endParaRPr lang="sv-SE" sz="1000" dirty="0"/>
          </a:p>
        </p:txBody>
      </p:sp>
      <p:sp>
        <p:nvSpPr>
          <p:cNvPr id="2" name="textruta 1"/>
          <p:cNvSpPr txBox="1"/>
          <p:nvPr/>
        </p:nvSpPr>
        <p:spPr>
          <a:xfrm>
            <a:off x="85306" y="745169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Vad gör vi nu</a:t>
            </a:r>
            <a:r>
              <a:rPr lang="sv-SE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sv-SE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95481" y="548680"/>
            <a:ext cx="8981675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Vad kan du göra </a:t>
            </a:r>
            <a:r>
              <a:rPr lang="sv-S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när tecken, symtom på misstänkt begynnande demenssjukdom visar sig hos dina föräldrar, din fru, din man, </a:t>
            </a:r>
            <a:r>
              <a:rPr lang="sv-S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 bästa kompis eller någon du känner väl</a:t>
            </a:r>
            <a:r>
              <a:rPr lang="sv-S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Eller kanske rent av dig själv.</a:t>
            </a:r>
            <a:endParaRPr lang="sv-S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Vad är det som gör att du förstår att något inte står rätt till?</a:t>
            </a:r>
          </a:p>
          <a:p>
            <a:endParaRPr lang="sv-S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Prata med andra i personens omgivning, har andra gjort liknande </a:t>
            </a:r>
            <a:r>
              <a:rPr lang="sv-S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observationer?</a:t>
            </a:r>
          </a:p>
          <a:p>
            <a:endParaRPr lang="sv-SE" sz="3200" dirty="0" smtClean="0"/>
          </a:p>
          <a:p>
            <a:endParaRPr lang="sv-SE" sz="3200" dirty="0" smtClean="0"/>
          </a:p>
          <a:p>
            <a:endParaRPr lang="sv-SE" sz="28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40633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404664"/>
            <a:ext cx="8748464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</a:t>
            </a:r>
            <a:r>
              <a:rPr lang="sv-SE" sz="3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</a:t>
            </a:r>
            <a:r>
              <a:rPr lang="sv-SE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är </a:t>
            </a:r>
            <a:r>
              <a:rPr lang="sv-SE" sz="3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så, </a:t>
            </a:r>
            <a:r>
              <a:rPr lang="sv-SE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 upp det med den du känner oro för. Ett svårt samtal, men viktigt att </a:t>
            </a:r>
            <a:r>
              <a:rPr lang="sv-SE" sz="3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motivera till en </a:t>
            </a:r>
            <a:r>
              <a:rPr lang="sv-SE" sz="3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medicinsk utredning</a:t>
            </a:r>
            <a:endParaRPr lang="sv-SE" sz="3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3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sv-SE" sz="3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Utredningen </a:t>
            </a:r>
            <a:r>
              <a:rPr lang="sv-SE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 svar på eventuell demenssjukdom alternativt behandlingsbar </a:t>
            </a:r>
            <a:r>
              <a:rPr lang="sv-SE" sz="3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orsak</a:t>
            </a:r>
          </a:p>
          <a:p>
            <a:pPr lvl="0"/>
            <a:endParaRPr lang="sv-SE" sz="3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3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Viktigt </a:t>
            </a:r>
            <a:r>
              <a:rPr lang="sv-SE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 personens framtida livskvalitet oavsett resultat av </a:t>
            </a:r>
            <a:r>
              <a:rPr lang="sv-SE" sz="3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utredning </a:t>
            </a:r>
          </a:p>
          <a:p>
            <a:r>
              <a:rPr lang="sv-SE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Liksom för personer i omgivningen </a:t>
            </a:r>
          </a:p>
          <a:p>
            <a:endParaRPr lang="sv-SE" sz="3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sv-SE" sz="36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v-SE" sz="36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67544" y="425470"/>
            <a:ext cx="835292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 våga ta upp det svåra</a:t>
            </a:r>
          </a:p>
          <a:p>
            <a:endParaRPr lang="sv-S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Sakligt och ärligt</a:t>
            </a:r>
          </a:p>
          <a:p>
            <a:endParaRPr lang="sv-S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 omtanke och  med vännens bästa för ögonen</a:t>
            </a:r>
          </a:p>
          <a:p>
            <a:endParaRPr lang="sv-S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 förhoppningsvis mötas av profession med kunskap </a:t>
            </a:r>
            <a:r>
              <a:rPr lang="sv-S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 den enskilde personens bästa för ögonen</a:t>
            </a:r>
          </a:p>
          <a:p>
            <a:endParaRPr lang="sv-SE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3200" dirty="0" smtClean="0"/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4783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Tidiga tecken på demenssjukdom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632848" cy="3865984"/>
          </a:xfrm>
        </p:spPr>
        <p:txBody>
          <a:bodyPr>
            <a:normAutofit/>
          </a:bodyPr>
          <a:lstStyle/>
          <a:p>
            <a:pPr algn="l"/>
            <a:r>
              <a:rPr lang="sv-SE" sz="2800" dirty="0" smtClean="0"/>
              <a:t>Grunden för att få säkerställt att en person har en demenssjukdom är att </a:t>
            </a:r>
          </a:p>
          <a:p>
            <a:pPr algn="l"/>
            <a:r>
              <a:rPr lang="sv-SE" sz="2800" i="1" dirty="0" smtClean="0"/>
              <a:t>En medicinsk utredning genomförs enligt  riktlinjer från </a:t>
            </a:r>
            <a:r>
              <a:rPr lang="sv-SE" sz="2800" i="1" dirty="0" err="1" smtClean="0"/>
              <a:t>Soc.styrelsen</a:t>
            </a:r>
            <a:r>
              <a:rPr lang="sv-SE" sz="2800" i="1" dirty="0" smtClean="0"/>
              <a:t> (2010)</a:t>
            </a:r>
          </a:p>
          <a:p>
            <a:pPr algn="l"/>
            <a:r>
              <a:rPr lang="sv-SE" sz="2800" dirty="0" smtClean="0"/>
              <a:t>En rättighet vi alla har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9644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617974"/>
            <a:ext cx="8352928" cy="4480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00"/>
              </a:spcBef>
              <a:buClr>
                <a:srgbClr val="4E67C8"/>
              </a:buClr>
              <a:buSzPct val="85000"/>
            </a:pPr>
            <a:r>
              <a:rPr lang="sv-SE" sz="3200" b="1" i="1" dirty="0" smtClean="0">
                <a:solidFill>
                  <a:prstClr val="white"/>
                </a:solidFill>
              </a:rPr>
              <a:t>    Syften </a:t>
            </a:r>
            <a:r>
              <a:rPr lang="sv-SE" sz="3200" b="1" i="1" dirty="0">
                <a:solidFill>
                  <a:prstClr val="white"/>
                </a:solidFill>
              </a:rPr>
              <a:t>med demensutredning</a:t>
            </a:r>
          </a:p>
          <a:p>
            <a:pPr marL="342900" lvl="0" indent="-274320">
              <a:spcBef>
                <a:spcPts val="700"/>
              </a:spcBef>
              <a:buClr>
                <a:srgbClr val="4E67C8"/>
              </a:buClr>
              <a:buSzPct val="85000"/>
              <a:buFont typeface="Wingdings 3" pitchFamily="18" charset="2"/>
              <a:buChar char=""/>
            </a:pPr>
            <a:endParaRPr lang="sv-SE" sz="3200" dirty="0" smtClean="0">
              <a:solidFill>
                <a:prstClr val="white"/>
              </a:solidFill>
            </a:endParaRPr>
          </a:p>
          <a:p>
            <a:pPr marL="342900" lvl="0" indent="-274320">
              <a:spcBef>
                <a:spcPts val="700"/>
              </a:spcBef>
              <a:buClr>
                <a:srgbClr val="4E67C8"/>
              </a:buClr>
              <a:buSzPct val="85000"/>
              <a:buFont typeface="Wingdings 3" pitchFamily="18" charset="2"/>
              <a:buChar char=""/>
            </a:pPr>
            <a:r>
              <a:rPr lang="sv-SE" sz="3200" dirty="0" smtClean="0">
                <a:solidFill>
                  <a:prstClr val="white"/>
                </a:solidFill>
              </a:rPr>
              <a:t>Bekräfta </a:t>
            </a:r>
            <a:r>
              <a:rPr lang="sv-SE" sz="3200" dirty="0">
                <a:solidFill>
                  <a:prstClr val="white"/>
                </a:solidFill>
              </a:rPr>
              <a:t>eller avfärda misstanke om ”äkta demenssjukdom”</a:t>
            </a:r>
          </a:p>
          <a:p>
            <a:pPr marL="342900" lvl="0" indent="-274320">
              <a:spcBef>
                <a:spcPts val="700"/>
              </a:spcBef>
              <a:buClr>
                <a:srgbClr val="4E67C8"/>
              </a:buClr>
              <a:buSzPct val="85000"/>
              <a:buFont typeface="Wingdings 3" pitchFamily="18" charset="2"/>
              <a:buChar char=""/>
            </a:pPr>
            <a:r>
              <a:rPr lang="sv-SE" sz="3200" dirty="0">
                <a:solidFill>
                  <a:prstClr val="white"/>
                </a:solidFill>
              </a:rPr>
              <a:t>Utesluta andra sjukdomstillstånd </a:t>
            </a:r>
          </a:p>
          <a:p>
            <a:pPr marL="342900" lvl="0" indent="-274320">
              <a:spcBef>
                <a:spcPts val="700"/>
              </a:spcBef>
              <a:buClr>
                <a:srgbClr val="4E67C8"/>
              </a:buClr>
              <a:buSzPct val="85000"/>
              <a:buFont typeface="Wingdings 3" pitchFamily="18" charset="2"/>
              <a:buChar char=""/>
            </a:pPr>
            <a:r>
              <a:rPr lang="sv-SE" sz="3200" dirty="0">
                <a:solidFill>
                  <a:prstClr val="white"/>
                </a:solidFill>
              </a:rPr>
              <a:t>Ge underlag för planering av stöd för den sjuke på kort och lång sikt</a:t>
            </a:r>
          </a:p>
          <a:p>
            <a:pPr marL="342900" lvl="0" indent="-274320">
              <a:spcBef>
                <a:spcPts val="700"/>
              </a:spcBef>
              <a:buClr>
                <a:srgbClr val="4E67C8"/>
              </a:buClr>
              <a:buSzPct val="85000"/>
              <a:buFont typeface="Wingdings 3" pitchFamily="18" charset="2"/>
              <a:buChar char=""/>
            </a:pPr>
            <a:r>
              <a:rPr lang="sv-SE" sz="3200" dirty="0">
                <a:solidFill>
                  <a:prstClr val="white"/>
                </a:solidFill>
              </a:rPr>
              <a:t>Ge svar på frågor från patient och anhörig</a:t>
            </a:r>
          </a:p>
        </p:txBody>
      </p:sp>
    </p:spTree>
    <p:extLst>
      <p:ext uri="{BB962C8B-B14F-4D97-AF65-F5344CB8AC3E}">
        <p14:creationId xmlns:p14="http://schemas.microsoft.com/office/powerpoint/2010/main" val="343975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6976" y="764704"/>
            <a:ext cx="7772400" cy="648072"/>
          </a:xfrm>
        </p:spPr>
        <p:txBody>
          <a:bodyPr>
            <a:normAutofit/>
          </a:bodyPr>
          <a:lstStyle/>
          <a:p>
            <a:r>
              <a:rPr lang="sv-SE" sz="3600" b="1" i="1" dirty="0" smtClean="0"/>
              <a:t> demensutredning</a:t>
            </a:r>
            <a:endParaRPr lang="sv-SE" sz="3600" b="1" i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2132856"/>
            <a:ext cx="843528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b="1" i="1" dirty="0"/>
              <a:t> </a:t>
            </a:r>
            <a:r>
              <a:rPr lang="sv-SE" sz="2800" b="1" i="1" dirty="0" smtClean="0"/>
              <a:t>    </a:t>
            </a:r>
            <a:r>
              <a:rPr lang="sv-SE" sz="3200" b="1" i="1" dirty="0" smtClean="0"/>
              <a:t>Utredning </a:t>
            </a:r>
            <a:r>
              <a:rPr lang="sv-SE" sz="3200" b="1" i="1" dirty="0"/>
              <a:t>sker i tre steg</a:t>
            </a:r>
          </a:p>
          <a:p>
            <a:pPr marL="514350" indent="-514350">
              <a:buAutoNum type="arabicPeriod"/>
            </a:pPr>
            <a:r>
              <a:rPr lang="sv-SE" sz="3200" dirty="0"/>
              <a:t>Fastställa om det finns tecken på demenssjukdom</a:t>
            </a:r>
          </a:p>
          <a:p>
            <a:pPr marL="514350" indent="-514350">
              <a:buAutoNum type="arabicPeriod"/>
            </a:pPr>
            <a:r>
              <a:rPr lang="sv-SE" sz="3200" dirty="0"/>
              <a:t>Fastställa vilken demenssjukdom det är</a:t>
            </a:r>
          </a:p>
          <a:p>
            <a:pPr marL="514350" indent="-514350">
              <a:buAutoNum type="arabicPeriod"/>
            </a:pPr>
            <a:r>
              <a:rPr lang="sv-SE" sz="3200" dirty="0"/>
              <a:t>Bedömning av andra </a:t>
            </a:r>
            <a:r>
              <a:rPr lang="sv-SE" sz="3200" dirty="0" smtClean="0"/>
              <a:t>sjukdomar</a:t>
            </a:r>
          </a:p>
          <a:p>
            <a:pPr marL="514350" indent="-514350">
              <a:buAutoNum type="arabicPeriod"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48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-819472"/>
            <a:ext cx="5041255" cy="1944216"/>
          </a:xfrm>
          <a:extLst/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3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Demensutredning</a:t>
            </a:r>
            <a:br>
              <a:rPr lang="sv-SE" sz="3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31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ruta 2"/>
          <p:cNvSpPr txBox="1">
            <a:spLocks noChangeArrowheads="1"/>
          </p:cNvSpPr>
          <p:nvPr/>
        </p:nvSpPr>
        <p:spPr bwMode="auto">
          <a:xfrm>
            <a:off x="539750" y="981075"/>
            <a:ext cx="8280400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2800" smtClean="0">
                <a:solidFill>
                  <a:prstClr val="white"/>
                </a:solidFill>
                <a:latin typeface="Verdana" panose="020B0604030504040204" pitchFamily="34" charset="0"/>
              </a:rPr>
              <a:t>Anamnes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2800" smtClean="0">
                <a:solidFill>
                  <a:prstClr val="white"/>
                </a:solidFill>
                <a:latin typeface="Verdana" panose="020B0604030504040204" pitchFamily="34" charset="0"/>
              </a:rPr>
              <a:t>Laboratorieprover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2800" smtClean="0">
                <a:solidFill>
                  <a:prstClr val="white"/>
                </a:solidFill>
                <a:latin typeface="Verdana" panose="020B0604030504040204" pitchFamily="34" charset="0"/>
              </a:rPr>
              <a:t>Hjärnavbildning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2800" smtClean="0">
                <a:solidFill>
                  <a:prstClr val="white"/>
                </a:solidFill>
                <a:latin typeface="Verdana" panose="020B0604030504040204" pitchFamily="34" charset="0"/>
              </a:rPr>
              <a:t>Testning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2800" smtClean="0">
                <a:solidFill>
                  <a:prstClr val="white"/>
                </a:solidFill>
                <a:latin typeface="Verdana" panose="020B0604030504040204" pitchFamily="34" charset="0"/>
              </a:rPr>
              <a:t>Funktionsbedömning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2800" smtClean="0">
                <a:solidFill>
                  <a:prstClr val="white"/>
                </a:solidFill>
                <a:latin typeface="Verdana" panose="020B0604030504040204" pitchFamily="34" charset="0"/>
              </a:rPr>
              <a:t>Läkarundersökning, Somatiskt- psykiatriskt- neurologiskt status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2800" smtClean="0">
                <a:solidFill>
                  <a:prstClr val="white"/>
                </a:solidFill>
                <a:latin typeface="Verdana" panose="020B0604030504040204" pitchFamily="34" charset="0"/>
              </a:rPr>
              <a:t>Ev. utvidgad utredning / Second opinion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sv-SE" sz="2800" smtClean="0">
              <a:solidFill>
                <a:prstClr val="white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2800" smtClean="0">
                <a:solidFill>
                  <a:prstClr val="white"/>
                </a:solidFill>
                <a:latin typeface="Verdana" panose="020B0604030504040204" pitchFamily="34" charset="0"/>
              </a:rPr>
              <a:t>Resultatet av utredningen ger en sammanvägningsdiagnos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sv-SE" sz="2000" smtClean="0">
              <a:solidFill>
                <a:prstClr val="white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sv-SE" sz="2000" smtClean="0">
              <a:solidFill>
                <a:prstClr val="white"/>
              </a:solidFill>
              <a:latin typeface="Verdana" panose="020B0604030504040204" pitchFamily="34" charset="0"/>
            </a:endParaRPr>
          </a:p>
        </p:txBody>
      </p:sp>
      <p:sp>
        <p:nvSpPr>
          <p:cNvPr id="33796" name="textruta 3"/>
          <p:cNvSpPr txBox="1">
            <a:spLocks noChangeArrowheads="1"/>
          </p:cNvSpPr>
          <p:nvPr/>
        </p:nvSpPr>
        <p:spPr bwMode="auto">
          <a:xfrm>
            <a:off x="0" y="6611938"/>
            <a:ext cx="800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800" i="1" smtClean="0">
                <a:solidFill>
                  <a:prstClr val="black"/>
                </a:solidFill>
                <a:latin typeface="Verdana" panose="020B0604030504040204" pitchFamily="34" charset="0"/>
              </a:rPr>
              <a:t>hanlin 2014</a:t>
            </a:r>
          </a:p>
        </p:txBody>
      </p:sp>
    </p:spTree>
    <p:extLst>
      <p:ext uri="{BB962C8B-B14F-4D97-AF65-F5344CB8AC3E}">
        <p14:creationId xmlns:p14="http://schemas.microsoft.com/office/powerpoint/2010/main" val="1040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223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v-SE" sz="2800" i="1" dirty="0" smtClean="0">
                <a:latin typeface="Verdana" pitchFamily="34" charset="0"/>
              </a:rPr>
              <a:t>Demensbegreppet</a:t>
            </a:r>
            <a:endParaRPr lang="sv-SE" sz="2800" i="1" dirty="0">
              <a:latin typeface="Verdana" pitchFamily="34" charset="0"/>
            </a:endParaRPr>
          </a:p>
        </p:txBody>
      </p:sp>
      <p:sp>
        <p:nvSpPr>
          <p:cNvPr id="3" name="textruta 2"/>
          <p:cNvSpPr txBox="1">
            <a:spLocks noChangeArrowheads="1"/>
          </p:cNvSpPr>
          <p:nvPr/>
        </p:nvSpPr>
        <p:spPr bwMode="auto">
          <a:xfrm>
            <a:off x="179388" y="765175"/>
            <a:ext cx="835342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Demens, från latinets de  mens ( utan själ 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sv-SE" sz="2000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Demens är i sig inte en sjukdom utan vad man kallar ett syndrom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(samlingsnamn för olika symtom) som omfattar en organisk störning av högre intellektuella  funktioner som vi kan lokalisera till sjukliga förändringar i hjärnan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sv-SE" sz="2000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sv-SE" altLang="sv-SE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Idag finns möjlighet att diagnostisera ca 100 olika demenssjukdomar varav flertalet inte går att förebygga eller bota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sv-SE" sz="2000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Kommunikationen mellan hjärnans nervceller bryts av skäl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vi dag inte fullt ut har kunskap om, med påverkan på våra intellektuella förmågor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sv-SE" sz="2000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Ju större skadeutbredning desto mer påverkan och  mer omfattande symtombild och ökat behov av vardagligt stöd och hjälp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sv-SE" sz="2000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sv-SE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sv-SE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5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" y="0"/>
            <a:ext cx="8701824" cy="6860107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23528" y="4581128"/>
            <a:ext cx="36279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 slutligen lite grann </a:t>
            </a:r>
          </a:p>
          <a:p>
            <a:r>
              <a:rPr lang="sv-SE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risk att utveckla </a:t>
            </a:r>
          </a:p>
          <a:p>
            <a:r>
              <a:rPr lang="sv-SE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sv-SE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emenssjukdom ……</a:t>
            </a:r>
          </a:p>
          <a:p>
            <a:r>
              <a:rPr lang="sv-SE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v-SE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 förutsättningar </a:t>
            </a:r>
            <a:r>
              <a:rPr lang="sv-SE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 att </a:t>
            </a:r>
          </a:p>
          <a:p>
            <a:r>
              <a:rPr lang="sv-SE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möjligt </a:t>
            </a:r>
            <a:r>
              <a:rPr lang="sv-SE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minska </a:t>
            </a:r>
          </a:p>
          <a:p>
            <a:r>
              <a:rPr lang="sv-SE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risken att göra det</a:t>
            </a:r>
          </a:p>
          <a:p>
            <a:endParaRPr lang="sv-SE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v-S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686800" cy="85725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v-SE" altLang="sv-SE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Risk att insjukna i demenssjukdom</a:t>
            </a:r>
          </a:p>
        </p:txBody>
      </p:sp>
      <p:sp>
        <p:nvSpPr>
          <p:cNvPr id="19459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8229600" cy="61214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sv-SE" alt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Ålder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v-SE" alt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Kön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v-SE" alt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Ärftlighet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v-SE" alt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Utbildning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v-SE" alt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Förhöjt blodtryck i medelåldern, Diabetes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sv-SE" altLang="sv-SE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sv-SE" altLang="sv-SE" sz="2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Kan man förebygga demenssjukdom ?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sv-SE" alt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Behandling </a:t>
            </a:r>
            <a:r>
              <a:rPr lang="sv-SE" altLang="sv-SE" dirty="0">
                <a:latin typeface="Verdana" pitchFamily="34" charset="0"/>
                <a:ea typeface="Verdana" pitchFamily="34" charset="0"/>
                <a:cs typeface="Verdana" pitchFamily="34" charset="0"/>
              </a:rPr>
              <a:t>av högt blodtryck och blodfetter i medelåldern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sv-SE" alt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Håll </a:t>
            </a:r>
            <a:r>
              <a:rPr lang="sv-SE" altLang="sv-SE" dirty="0">
                <a:latin typeface="Verdana" pitchFamily="34" charset="0"/>
                <a:ea typeface="Verdana" pitchFamily="34" charset="0"/>
                <a:cs typeface="Verdana" pitchFamily="34" charset="0"/>
              </a:rPr>
              <a:t>koll på din vikt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sv-SE" alt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Fysisk </a:t>
            </a:r>
            <a:r>
              <a:rPr lang="sv-SE" altLang="sv-SE" dirty="0">
                <a:latin typeface="Verdana" pitchFamily="34" charset="0"/>
                <a:ea typeface="Verdana" pitchFamily="34" charset="0"/>
                <a:cs typeface="Verdana" pitchFamily="34" charset="0"/>
              </a:rPr>
              <a:t>aktivitet (minst 3 ggr/ vecka á 30 min)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endParaRPr lang="sv-SE" altLang="sv-S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sv-SE" altLang="sv-SE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sv-SE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113063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rrowheads="1"/>
          </p:cNvSpPr>
          <p:nvPr/>
        </p:nvSpPr>
        <p:spPr bwMode="auto">
          <a:xfrm>
            <a:off x="220663" y="41275"/>
            <a:ext cx="8640762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18256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sz="2800" b="1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Kan man förebygga demenssjukdom ?</a:t>
            </a:r>
          </a:p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Drick kaffe 3-5 koppar per dag</a:t>
            </a:r>
          </a:p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Kosten har betydelse. Ät hälsosam kost med omättade fetter, fisk, grönsaker , bär och grönsaker. Vitamin B12</a:t>
            </a:r>
          </a:p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Använd hjärnan – att hålla hjärnan aktiv stärker kapacitet</a:t>
            </a:r>
          </a:p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Ha aktivt socialt liv. Gärna tillsammans med andra</a:t>
            </a:r>
          </a:p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Stressa av. Stresskänsliga personer mer sårbara för demenssjukdom senare i livet. Mycket individuellt</a:t>
            </a:r>
          </a:p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679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ktangel 1"/>
          <p:cNvSpPr>
            <a:spLocks noChangeArrowheads="1"/>
          </p:cNvSpPr>
          <p:nvPr/>
        </p:nvSpPr>
        <p:spPr bwMode="auto">
          <a:xfrm>
            <a:off x="250825" y="836613"/>
            <a:ext cx="8066088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God och regelbunden sömn</a:t>
            </a:r>
          </a:p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Uppmärksamma tecken på nedstämdhet – depression</a:t>
            </a:r>
          </a:p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Undvik rökning - ökar risk för cirkulatorisk störning </a:t>
            </a:r>
          </a:p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sv-SE" altLang="sv-SE" i="1" smtClean="0">
                <a:solidFill>
                  <a:srgbClr val="40404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Måttligt alkoholbruk</a:t>
            </a:r>
          </a:p>
        </p:txBody>
      </p:sp>
      <p:sp>
        <p:nvSpPr>
          <p:cNvPr id="52227" name="Rektangel 2"/>
          <p:cNvSpPr>
            <a:spLocks noChangeArrowheads="1"/>
          </p:cNvSpPr>
          <p:nvPr/>
        </p:nvSpPr>
        <p:spPr bwMode="auto">
          <a:xfrm>
            <a:off x="5003800" y="6453188"/>
            <a:ext cx="35575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Mia Kivipelto et. al. Karolinska Institutet</a:t>
            </a:r>
          </a:p>
        </p:txBody>
      </p:sp>
    </p:spTree>
    <p:extLst>
      <p:ext uri="{BB962C8B-B14F-4D97-AF65-F5344CB8AC3E}">
        <p14:creationId xmlns:p14="http://schemas.microsoft.com/office/powerpoint/2010/main" val="40681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65165" y="188640"/>
            <a:ext cx="8091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Tack för uppmärksamheten</a:t>
            </a:r>
          </a:p>
          <a:p>
            <a:r>
              <a:rPr lang="sv-SE" sz="3200" b="1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0ch ha nu en bra dag</a:t>
            </a:r>
            <a:endParaRPr lang="sv-SE" sz="3200" b="1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835696" y="6028333"/>
            <a:ext cx="288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>
                <a:solidFill>
                  <a:schemeClr val="bg1"/>
                </a:solidFill>
              </a:rPr>
              <a:t>Hans-Inge Lindeskov</a:t>
            </a:r>
          </a:p>
          <a:p>
            <a:r>
              <a:rPr lang="sv-SE" sz="1600" i="1" dirty="0" smtClean="0">
                <a:solidFill>
                  <a:schemeClr val="bg1"/>
                </a:solidFill>
              </a:rPr>
              <a:t>070-778 77 50</a:t>
            </a:r>
          </a:p>
          <a:p>
            <a:r>
              <a:rPr lang="sv-SE" sz="1600" i="1" dirty="0" smtClean="0">
                <a:solidFill>
                  <a:schemeClr val="bg1"/>
                </a:solidFill>
              </a:rPr>
              <a:t>hanslind49@gmail.com</a:t>
            </a:r>
            <a:endParaRPr lang="sv-SE" sz="1600" i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66934"/>
            <a:ext cx="7683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3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0688" y="333375"/>
            <a:ext cx="85439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sv-SE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Definition </a:t>
            </a:r>
            <a:r>
              <a:rPr lang="en-US" altLang="sv-SE" sz="2400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av</a:t>
            </a:r>
            <a:r>
              <a:rPr lang="en-US" altLang="sv-SE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sz="2400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demens</a:t>
            </a:r>
            <a:r>
              <a:rPr lang="en-US" altLang="sv-SE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(</a:t>
            </a:r>
            <a:r>
              <a:rPr lang="en-US" altLang="sv-SE" sz="2400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förkortad</a:t>
            </a:r>
            <a:r>
              <a:rPr lang="en-US" altLang="sv-SE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version)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Georgia" panose="02040502050405020303" pitchFamily="18" charset="0"/>
              <a:buNone/>
            </a:pPr>
            <a:endParaRPr lang="en-US" altLang="sv-SE" sz="22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en-US" altLang="sv-SE" sz="2200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Minnesstörning</a:t>
            </a:r>
            <a:r>
              <a:rPr lang="en-US" altLang="sv-SE" sz="22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(</a:t>
            </a:r>
            <a:r>
              <a:rPr lang="en-US" altLang="sv-SE" sz="2200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obligatorisk</a:t>
            </a:r>
            <a:r>
              <a:rPr lang="en-US" altLang="sv-SE" sz="22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sv-SE" sz="22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sv-SE" sz="22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Åtminstone</a:t>
            </a:r>
            <a:r>
              <a:rPr lang="en-US" altLang="sv-SE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sz="22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en</a:t>
            </a:r>
            <a:r>
              <a:rPr lang="en-US" altLang="sv-SE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sz="22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av</a:t>
            </a:r>
            <a:r>
              <a:rPr lang="en-US" altLang="sv-SE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sz="22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följande</a:t>
            </a:r>
            <a:r>
              <a:rPr lang="en-US" altLang="sv-SE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sz="22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störningar</a:t>
            </a:r>
            <a:r>
              <a:rPr lang="en-US" altLang="sv-SE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sv-SE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Afasi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=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språksvårigheter</a:t>
            </a:r>
            <a:endParaRPr lang="en-US" altLang="sv-SE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sv-SE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Apraxi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=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nedsatt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förmåga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att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utföra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praktiska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handlingar</a:t>
            </a:r>
            <a:endParaRPr lang="en-US" altLang="sv-SE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sv-SE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Agnosi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=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känner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inte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igen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föremål</a:t>
            </a:r>
            <a:endParaRPr lang="en-US" altLang="sv-SE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sv-SE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Exekutiva</a:t>
            </a:r>
            <a:r>
              <a:rPr lang="en-US" altLang="sv-SE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störningar</a:t>
            </a:r>
            <a:r>
              <a:rPr lang="en-US" altLang="sv-SE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=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nedsatt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förmåga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att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dra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slutsatser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planera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och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organisera</a:t>
            </a:r>
            <a:r>
              <a:rPr lang="en-US" altLang="sv-SE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sv-SE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Nedsatt</a:t>
            </a:r>
            <a:r>
              <a:rPr lang="en-US" altLang="sv-SE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arbets</a:t>
            </a:r>
            <a:r>
              <a:rPr lang="en-US" altLang="sv-SE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eller</a:t>
            </a:r>
            <a:r>
              <a:rPr lang="en-US" altLang="sv-SE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social </a:t>
            </a: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förmåga</a:t>
            </a:r>
            <a:r>
              <a:rPr lang="en-US" altLang="sv-SE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som</a:t>
            </a:r>
            <a:r>
              <a:rPr lang="en-US" altLang="sv-SE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innebär</a:t>
            </a:r>
            <a:r>
              <a:rPr lang="en-US" altLang="sv-SE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en</a:t>
            </a:r>
            <a:r>
              <a:rPr lang="en-US" altLang="sv-SE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nedgång</a:t>
            </a:r>
            <a:r>
              <a:rPr lang="en-US" altLang="sv-SE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från</a:t>
            </a:r>
            <a:r>
              <a:rPr lang="en-US" altLang="sv-SE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tidigare</a:t>
            </a:r>
            <a:r>
              <a:rPr lang="en-US" altLang="sv-SE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högre</a:t>
            </a:r>
            <a:r>
              <a:rPr lang="en-US" altLang="sv-SE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funktionsnivå</a:t>
            </a:r>
            <a:endParaRPr lang="en-US" altLang="sv-SE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sv-SE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sv-SE" sz="22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Tillståndet</a:t>
            </a:r>
            <a:r>
              <a:rPr lang="en-US" altLang="sv-SE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sz="22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skall</a:t>
            </a:r>
            <a:r>
              <a:rPr lang="en-US" altLang="sv-SE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ha </a:t>
            </a:r>
            <a:r>
              <a:rPr lang="en-US" altLang="sv-SE" sz="22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varat</a:t>
            </a:r>
            <a:r>
              <a:rPr lang="en-US" altLang="sv-SE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sz="22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altLang="sv-SE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sv-SE" sz="22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minst</a:t>
            </a:r>
            <a:r>
              <a:rPr lang="en-US" altLang="sv-SE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6 </a:t>
            </a:r>
            <a:r>
              <a:rPr lang="en-US" altLang="sv-SE" sz="22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månader</a:t>
            </a:r>
            <a:endParaRPr lang="en-US" altLang="sv-SE" sz="22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1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US" altLang="sv-SE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n-US" altLang="sv-SE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80772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ktangel 2"/>
          <p:cNvSpPr/>
          <p:nvPr/>
        </p:nvSpPr>
        <p:spPr>
          <a:xfrm>
            <a:off x="500063" y="857250"/>
            <a:ext cx="257175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b="1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Koncentration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b="1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Omdöme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b="1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b="1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Handlingskontroll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dirty="0">
              <a:solidFill>
                <a:srgbClr val="A98D63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6215063" y="642938"/>
            <a:ext cx="2643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800" b="1" i="1" smtClean="0">
                <a:solidFill>
                  <a:srgbClr val="7030A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Orientering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800" b="1" i="1" smtClean="0">
                <a:solidFill>
                  <a:srgbClr val="7030A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Praktisk förmåga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800" b="1" i="1" smtClean="0">
                <a:solidFill>
                  <a:srgbClr val="7030A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Skriv och räkne-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800" b="1" i="1" smtClean="0">
                <a:solidFill>
                  <a:srgbClr val="7030A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förmåga</a:t>
            </a:r>
          </a:p>
        </p:txBody>
      </p:sp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1071563" y="4429125"/>
            <a:ext cx="2857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800" b="1" i="1" smtClean="0">
                <a:solidFill>
                  <a:srgbClr val="7030A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Minne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800" b="1" i="1" smtClean="0">
                <a:solidFill>
                  <a:srgbClr val="7030A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Inlärningsförmåga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800" b="1" i="1" smtClean="0">
                <a:solidFill>
                  <a:srgbClr val="7030A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Språk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800" b="1" i="1" smtClean="0">
                <a:solidFill>
                  <a:srgbClr val="7030A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Lukt</a:t>
            </a:r>
          </a:p>
        </p:txBody>
      </p:sp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7215188" y="2786063"/>
            <a:ext cx="2071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800" b="1" i="1" smtClean="0">
                <a:solidFill>
                  <a:srgbClr val="7030A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Syn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800" b="1" i="1" smtClean="0">
                <a:solidFill>
                  <a:srgbClr val="7030A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Igenkänning</a:t>
            </a:r>
          </a:p>
        </p:txBody>
      </p:sp>
      <p:sp>
        <p:nvSpPr>
          <p:cNvPr id="7" name="Rektangel 6"/>
          <p:cNvSpPr>
            <a:spLocks noChangeArrowheads="1"/>
          </p:cNvSpPr>
          <p:nvPr/>
        </p:nvSpPr>
        <p:spPr bwMode="auto">
          <a:xfrm>
            <a:off x="6858000" y="4786313"/>
            <a:ext cx="2071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800" b="1" i="1" smtClean="0">
                <a:solidFill>
                  <a:srgbClr val="7030A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Balans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800" b="1" i="1" smtClean="0">
                <a:solidFill>
                  <a:srgbClr val="7030A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Hållning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800" b="1" i="1" smtClean="0">
                <a:solidFill>
                  <a:srgbClr val="7030A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Koordination</a:t>
            </a:r>
          </a:p>
        </p:txBody>
      </p:sp>
      <p:sp>
        <p:nvSpPr>
          <p:cNvPr id="49160" name="Rektangel 7"/>
          <p:cNvSpPr>
            <a:spLocks noChangeArrowheads="1"/>
          </p:cNvSpPr>
          <p:nvPr/>
        </p:nvSpPr>
        <p:spPr bwMode="auto">
          <a:xfrm>
            <a:off x="2286000" y="-511175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altLang="sv-SE" sz="16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altLang="sv-SE" sz="16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tshållare för sidfot 4"/>
          <p:cNvSpPr txBox="1">
            <a:spLocks noGrp="1"/>
          </p:cNvSpPr>
          <p:nvPr/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sv-SE" sz="1200" smtClean="0">
              <a:solidFill>
                <a:srgbClr val="69A5D2"/>
              </a:solidFill>
              <a:latin typeface="Trebuchet MS" panose="020B0603020202020204" pitchFamily="34" charset="0"/>
            </a:endParaRPr>
          </a:p>
        </p:txBody>
      </p:sp>
      <p:sp>
        <p:nvSpPr>
          <p:cNvPr id="30723" name="Platshållare för bildnummer 3"/>
          <p:cNvSpPr txBox="1">
            <a:spLocks noGrp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sv-SE" sz="1200" smtClean="0">
              <a:solidFill>
                <a:srgbClr val="95BCC2"/>
              </a:solidFill>
              <a:latin typeface="Constantia" panose="02030602050306030303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87350"/>
            <a:ext cx="4356100" cy="1271588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v-SE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Demenssjukdom </a:t>
            </a:r>
            <a:endParaRPr lang="sv-SE" sz="28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2813" y="1125538"/>
            <a:ext cx="8231187" cy="5418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v-SE" altLang="sv-S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Folksjukdom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sv-SE" altLang="sv-SE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v-SE" altLang="sv-S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163 000 personer i Sverige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sv-SE" altLang="sv-SE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v-SE" altLang="sv-S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25000 nyinsjuknade personer 2012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sv-SE" altLang="sv-SE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v-SE" altLang="sv-S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1-2% är under 65 år(ca 9-10000 personer)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r>
              <a:rPr lang="sv-SE" altLang="sv-S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sv-SE" altLang="sv-SE" dirty="0" smtClean="0"/>
          </a:p>
        </p:txBody>
      </p:sp>
      <p:sp>
        <p:nvSpPr>
          <p:cNvPr id="30726" name="textruta 5"/>
          <p:cNvSpPr txBox="1">
            <a:spLocks noChangeArrowheads="1"/>
          </p:cNvSpPr>
          <p:nvPr/>
        </p:nvSpPr>
        <p:spPr bwMode="auto">
          <a:xfrm>
            <a:off x="0" y="6572250"/>
            <a:ext cx="841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800" i="1" smtClean="0">
                <a:solidFill>
                  <a:srgbClr val="000000"/>
                </a:solidFill>
                <a:latin typeface="Verdana" panose="020B0604030504040204" pitchFamily="34" charset="0"/>
              </a:rPr>
              <a:t>hanlin 2014</a:t>
            </a:r>
          </a:p>
        </p:txBody>
      </p:sp>
    </p:spTree>
    <p:extLst>
      <p:ext uri="{BB962C8B-B14F-4D97-AF65-F5344CB8AC3E}">
        <p14:creationId xmlns:p14="http://schemas.microsoft.com/office/powerpoint/2010/main" val="3707200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ktangel 1"/>
          <p:cNvSpPr>
            <a:spLocks noChangeArrowheads="1"/>
          </p:cNvSpPr>
          <p:nvPr/>
        </p:nvSpPr>
        <p:spPr bwMode="auto">
          <a:xfrm>
            <a:off x="323850" y="476250"/>
            <a:ext cx="8712200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Char char="Ø"/>
            </a:pPr>
            <a:r>
              <a:rPr lang="sv-SE" altLang="sv-SE" sz="2800" smtClean="0">
                <a:solidFill>
                  <a:srgbClr val="404040"/>
                </a:solidFill>
                <a:latin typeface="Verdana" panose="020B0604030504040204" pitchFamily="34" charset="0"/>
              </a:rPr>
              <a:t>63 miljarder kronor, kommunerna står för 78 % av kostnaden för demensvården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Char char="Ø"/>
            </a:pPr>
            <a:endParaRPr lang="sv-SE" altLang="sv-SE" sz="2800" smtClean="0">
              <a:solidFill>
                <a:srgbClr val="40404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Char char="Ø"/>
            </a:pPr>
            <a:r>
              <a:rPr lang="sv-SE" altLang="sv-SE" sz="2800" smtClean="0">
                <a:solidFill>
                  <a:srgbClr val="404040"/>
                </a:solidFill>
                <a:latin typeface="Verdana" panose="020B0604030504040204" pitchFamily="34" charset="0"/>
              </a:rPr>
              <a:t>Informell vårdkostnad ytterligare minst       10 miljarder kronor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Char char="Ø"/>
            </a:pPr>
            <a:endParaRPr lang="sv-SE" altLang="sv-SE" sz="2800" smtClean="0">
              <a:solidFill>
                <a:srgbClr val="40404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Char char="Ø"/>
            </a:pPr>
            <a:r>
              <a:rPr lang="sv-SE" altLang="sv-SE" sz="2800" smtClean="0">
                <a:solidFill>
                  <a:srgbClr val="404040"/>
                </a:solidFill>
                <a:latin typeface="Verdana" panose="020B0604030504040204" pitchFamily="34" charset="0"/>
              </a:rPr>
              <a:t>Prognos för år 2050 ca 240 000 personer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Char char="Ø"/>
            </a:pPr>
            <a:endParaRPr lang="sv-SE" altLang="sv-SE" sz="2800" smtClean="0">
              <a:solidFill>
                <a:srgbClr val="40404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Char char="Ø"/>
            </a:pPr>
            <a:r>
              <a:rPr lang="sv-SE" altLang="sv-SE" sz="2800" smtClean="0">
                <a:solidFill>
                  <a:srgbClr val="404040"/>
                </a:solidFill>
                <a:latin typeface="Verdana" panose="020B0604030504040204" pitchFamily="34" charset="0"/>
              </a:rPr>
              <a:t>Men vi ska ha förhoppning om att  forskning bidrar till att lösa det så att situationen inte behöver uppstå </a:t>
            </a:r>
          </a:p>
        </p:txBody>
      </p:sp>
    </p:spTree>
    <p:extLst>
      <p:ext uri="{BB962C8B-B14F-4D97-AF65-F5344CB8AC3E}">
        <p14:creationId xmlns:p14="http://schemas.microsoft.com/office/powerpoint/2010/main" val="5170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3331" y="692696"/>
            <a:ext cx="7772400" cy="1143000"/>
          </a:xfrm>
        </p:spPr>
        <p:txBody>
          <a:bodyPr>
            <a:noAutofit/>
          </a:bodyPr>
          <a:lstStyle/>
          <a:p>
            <a:pPr algn="l"/>
            <a:r>
              <a:rPr lang="sv-SE" sz="3200" dirty="0" smtClean="0"/>
              <a:t>Om du känner oro för att du kanske utvecklar demenssjukdom 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sv-SE" sz="2800" dirty="0" smtClean="0"/>
          </a:p>
          <a:p>
            <a:endParaRPr lang="sv-SE" sz="2800" dirty="0"/>
          </a:p>
          <a:p>
            <a:r>
              <a:rPr lang="sv-SE" sz="3200" dirty="0" smtClean="0"/>
              <a:t>Fundera på tre saker om du upplever symtom som minnesstörning och svårigheter med tankar och planering</a:t>
            </a:r>
          </a:p>
        </p:txBody>
      </p:sp>
    </p:spTree>
    <p:extLst>
      <p:ext uri="{BB962C8B-B14F-4D97-AF65-F5344CB8AC3E}">
        <p14:creationId xmlns:p14="http://schemas.microsoft.com/office/powerpoint/2010/main" val="249072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1560" y="1138630"/>
            <a:ext cx="7992888" cy="3718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ts val="700"/>
              </a:spcBef>
              <a:buClr>
                <a:srgbClr val="4E67C8"/>
              </a:buClr>
              <a:buSzPct val="85000"/>
              <a:buFont typeface="Wingdings 3" pitchFamily="18" charset="2"/>
              <a:buChar char=""/>
            </a:pPr>
            <a:r>
              <a:rPr lang="sv-SE" sz="3200" dirty="0">
                <a:solidFill>
                  <a:prstClr val="white"/>
                </a:solidFill>
              </a:rPr>
              <a:t>1. Är mitt minne lika bra som förr så att mitt dagliga liv fungerar?</a:t>
            </a:r>
          </a:p>
          <a:p>
            <a:pPr marL="342900" lvl="0" indent="-274320">
              <a:spcBef>
                <a:spcPts val="700"/>
              </a:spcBef>
              <a:buClr>
                <a:srgbClr val="4E67C8"/>
              </a:buClr>
              <a:buSzPct val="85000"/>
              <a:buFont typeface="Wingdings 3" pitchFamily="18" charset="2"/>
              <a:buChar char=""/>
            </a:pPr>
            <a:r>
              <a:rPr lang="sv-SE" sz="3200" dirty="0">
                <a:solidFill>
                  <a:prstClr val="white"/>
                </a:solidFill>
              </a:rPr>
              <a:t>2. Fungerar min förmåga att lösa problem, tänka, resonera och att planera?</a:t>
            </a:r>
          </a:p>
          <a:p>
            <a:pPr marL="342900" lvl="0" indent="-274320">
              <a:spcBef>
                <a:spcPts val="700"/>
              </a:spcBef>
              <a:buClr>
                <a:srgbClr val="4E67C8"/>
              </a:buClr>
              <a:buSzPct val="85000"/>
              <a:buFont typeface="Wingdings 3" pitchFamily="18" charset="2"/>
              <a:buChar char=""/>
            </a:pPr>
            <a:r>
              <a:rPr lang="sv-SE" sz="3200" dirty="0">
                <a:solidFill>
                  <a:prstClr val="white"/>
                </a:solidFill>
              </a:rPr>
              <a:t>3. Har min sinnesstämning eller humör förändrats</a:t>
            </a:r>
          </a:p>
        </p:txBody>
      </p:sp>
    </p:spTree>
    <p:extLst>
      <p:ext uri="{BB962C8B-B14F-4D97-AF65-F5344CB8AC3E}">
        <p14:creationId xmlns:p14="http://schemas.microsoft.com/office/powerpoint/2010/main" val="421648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Tidiga tecken att vara observant på och som kan leda till demenssjukdom 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1609725"/>
            <a:ext cx="7776864" cy="4846638"/>
          </a:xfrm>
        </p:spPr>
        <p:txBody>
          <a:bodyPr/>
          <a:lstStyle/>
          <a:p>
            <a:r>
              <a:rPr lang="sv-SE" dirty="0" smtClean="0"/>
              <a:t>Tappar intresse för omvärld, familj och vad som händer i hans omvärld</a:t>
            </a:r>
          </a:p>
          <a:p>
            <a:r>
              <a:rPr lang="sv-SE" dirty="0" smtClean="0"/>
              <a:t>Mindre intresserad av tidigare intressen och sysselsättningar </a:t>
            </a:r>
          </a:p>
          <a:p>
            <a:r>
              <a:rPr lang="sv-SE" dirty="0" smtClean="0"/>
              <a:t>Svårt att acceptera och anpassa sig till förändringar</a:t>
            </a:r>
          </a:p>
          <a:p>
            <a:r>
              <a:rPr lang="sv-SE" dirty="0" smtClean="0"/>
              <a:t>Ökade svårigheter att ta beslut</a:t>
            </a:r>
          </a:p>
          <a:p>
            <a:r>
              <a:rPr lang="sv-SE" dirty="0" smtClean="0"/>
              <a:t>Sämre förmåga att minnas vad som sagts, vad som nyligen hänt och vad man kommit överens om</a:t>
            </a:r>
          </a:p>
          <a:p>
            <a:r>
              <a:rPr lang="sv-SE" dirty="0" smtClean="0"/>
              <a:t>Tappar intresse för andra människor och känslor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99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Frodigt">
  <a:themeElements>
    <a:clrScheme name="Galleri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rodig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odig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Efterhand">
  <a:themeElements>
    <a:clrScheme name="Efterhand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Efterhand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fterhan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Virvel">
  <a:themeElements>
    <a:clrScheme name="Virvel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Virvel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rvel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 Pop">
  <a:themeElements>
    <a:clrScheme name="Virvel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alleri">
  <a:themeElements>
    <a:clrScheme name="Gul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alleri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alleri">
  <a:themeElements>
    <a:clrScheme name="Urbant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Galleri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urspråk">
  <a:themeElements>
    <a:clrScheme name="Sammansatt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Burspråk">
  <a:themeElements>
    <a:clrScheme name="Sammansatt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Burspråk">
  <a:themeElements>
    <a:clrScheme name="Sammansatt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roppe">
  <a:themeElements>
    <a:clrScheme name="Dropp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p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p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Override1.xml><?xml version="1.0" encoding="utf-8"?>
<a:themeOverride xmlns:a="http://schemas.openxmlformats.org/drawingml/2006/main">
  <a:clrScheme name="Galleri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Urbant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Urbant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4.xml><?xml version="1.0" encoding="utf-8"?>
<a:themeOverride xmlns:a="http://schemas.openxmlformats.org/drawingml/2006/main">
  <a:clrScheme name="Urbant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5.xml><?xml version="1.0" encoding="utf-8"?>
<a:themeOverride xmlns:a="http://schemas.openxmlformats.org/drawingml/2006/main">
  <a:clrScheme name="Urbant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6.xml><?xml version="1.0" encoding="utf-8"?>
<a:themeOverride xmlns:a="http://schemas.openxmlformats.org/drawingml/2006/main">
  <a:clrScheme name="Sammansatt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7.xml><?xml version="1.0" encoding="utf-8"?>
<a:themeOverride xmlns:a="http://schemas.openxmlformats.org/drawingml/2006/main">
  <a:clrScheme name="Sammansatt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8.xml><?xml version="1.0" encoding="utf-8"?>
<a:themeOverride xmlns:a="http://schemas.openxmlformats.org/drawingml/2006/main">
  <a:clrScheme name="Sammansatt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907</Words>
  <Application>Microsoft Office PowerPoint</Application>
  <PresentationFormat>Bildspel på skärmen (4:3)</PresentationFormat>
  <Paragraphs>198</Paragraphs>
  <Slides>24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16</vt:i4>
      </vt:variant>
      <vt:variant>
        <vt:lpstr>Tema</vt:lpstr>
      </vt:variant>
      <vt:variant>
        <vt:i4>10</vt:i4>
      </vt:variant>
      <vt:variant>
        <vt:lpstr>Bildrubriker</vt:lpstr>
      </vt:variant>
      <vt:variant>
        <vt:i4>24</vt:i4>
      </vt:variant>
    </vt:vector>
  </HeadingPairs>
  <TitlesOfParts>
    <vt:vector size="50" baseType="lpstr">
      <vt:lpstr>Arial</vt:lpstr>
      <vt:lpstr>Baskerville Old Face</vt:lpstr>
      <vt:lpstr>Calibri</vt:lpstr>
      <vt:lpstr>Calibri Light</vt:lpstr>
      <vt:lpstr>Century Schoolbook</vt:lpstr>
      <vt:lpstr>Constantia</vt:lpstr>
      <vt:lpstr>Georgia</vt:lpstr>
      <vt:lpstr>Gill Sans MT</vt:lpstr>
      <vt:lpstr>Lucida Sans Unicode</vt:lpstr>
      <vt:lpstr>Times New Roman</vt:lpstr>
      <vt:lpstr>Trebuchet MS</vt:lpstr>
      <vt:lpstr>Tw Cen MT</vt:lpstr>
      <vt:lpstr>Verdana</vt:lpstr>
      <vt:lpstr>Wingdings</vt:lpstr>
      <vt:lpstr>Wingdings 2</vt:lpstr>
      <vt:lpstr>Wingdings 3</vt:lpstr>
      <vt:lpstr>Frodigt</vt:lpstr>
      <vt:lpstr>6_Virvel</vt:lpstr>
      <vt:lpstr>Urban Pop</vt:lpstr>
      <vt:lpstr>1_Galleri</vt:lpstr>
      <vt:lpstr>3_Galleri</vt:lpstr>
      <vt:lpstr>Burspråk</vt:lpstr>
      <vt:lpstr>1_Burspråk</vt:lpstr>
      <vt:lpstr>2_Burspråk</vt:lpstr>
      <vt:lpstr>Droppe</vt:lpstr>
      <vt:lpstr>Efterhand</vt:lpstr>
      <vt:lpstr>PowerPoint-presentation</vt:lpstr>
      <vt:lpstr>Demensbegreppet</vt:lpstr>
      <vt:lpstr>PowerPoint-presentation</vt:lpstr>
      <vt:lpstr>PowerPoint-presentation</vt:lpstr>
      <vt:lpstr>            Demenssjukdom </vt:lpstr>
      <vt:lpstr>PowerPoint-presentation</vt:lpstr>
      <vt:lpstr>Om du känner oro för att du kanske utvecklar demenssjukdom </vt:lpstr>
      <vt:lpstr>PowerPoint-presentation</vt:lpstr>
      <vt:lpstr>Tidiga tecken att vara observant på och som kan leda till demenssjukdom </vt:lpstr>
      <vt:lpstr>Ytterligare faktorer som kan påverka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Tidiga tecken på demenssjukdom</vt:lpstr>
      <vt:lpstr>PowerPoint-presentation</vt:lpstr>
      <vt:lpstr> demensutredning</vt:lpstr>
      <vt:lpstr>  Demensutredning </vt:lpstr>
      <vt:lpstr>PowerPoint-presentation</vt:lpstr>
      <vt:lpstr>Risk att insjukna i demenssjukdom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Tidiga tecken på demenssjukdom</dc:title>
  <dc:creator>Hans-Inge</dc:creator>
  <cp:lastModifiedBy>HP</cp:lastModifiedBy>
  <cp:revision>104</cp:revision>
  <cp:lastPrinted>2015-10-27T12:17:10Z</cp:lastPrinted>
  <dcterms:created xsi:type="dcterms:W3CDTF">2015-09-23T13:23:31Z</dcterms:created>
  <dcterms:modified xsi:type="dcterms:W3CDTF">2016-04-22T11:07:52Z</dcterms:modified>
</cp:coreProperties>
</file>